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76" r:id="rId23"/>
    <p:sldId id="277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68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tr-TR"/>
              <a:t>Asıl metin stillerini düzenle
İkinci düzey
Üçüncü düzey
Dördüncü düzey
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C6625CA-7FC1-5A43-AA14-EBB97EAB43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Yazılım Ekonomisi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9A2BFD2-2EA8-A34E-BD9D-07A1A565AE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Dr. Yunus Santur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2131BC3A-996B-9E4C-9AB1-503205CE4E4B}"/>
              </a:ext>
            </a:extLst>
          </p:cNvPr>
          <p:cNvSpPr txBox="1"/>
          <p:nvPr/>
        </p:nvSpPr>
        <p:spPr>
          <a:xfrm>
            <a:off x="10018643" y="27928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18032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DDC415A9-C75D-C846-B6F8-CBD24364A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Ekonomik sistemler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0A6F34E-B5FD-4A48-97FA-3EF8A9B10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i="1" dirty="0"/>
              <a:t>Kumanda ekonomisi </a:t>
            </a:r>
            <a:r>
              <a:rPr lang="tr-TR" dirty="0"/>
              <a:t>Merkezi </a:t>
            </a:r>
            <a:r>
              <a:rPr lang="tr-TR" dirty="0" err="1"/>
              <a:t>hükümetin</a:t>
            </a:r>
            <a:r>
              <a:rPr lang="tr-TR" dirty="0"/>
              <a:t> </a:t>
            </a:r>
            <a:r>
              <a:rPr lang="tr-TR" dirty="0" err="1"/>
              <a:t>üretim</a:t>
            </a:r>
            <a:r>
              <a:rPr lang="tr-TR" dirty="0"/>
              <a:t> hedeflerini, gelirleri ve fiyatları </a:t>
            </a:r>
            <a:r>
              <a:rPr lang="tr-TR" dirty="0" err="1"/>
              <a:t>doğrudan</a:t>
            </a:r>
            <a:r>
              <a:rPr lang="tr-TR" dirty="0"/>
              <a:t> veya dolaylı olarak </a:t>
            </a:r>
            <a:r>
              <a:rPr lang="tr-TR" dirty="0" err="1"/>
              <a:t>belirlediği</a:t>
            </a:r>
            <a:r>
              <a:rPr lang="tr-TR" dirty="0"/>
              <a:t> bir ekonomidir.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Serbest ekonomi: Herhangi bir merkezi </a:t>
            </a:r>
            <a:r>
              <a:rPr lang="tr-TR" dirty="0" err="1"/>
              <a:t>yönlendirme</a:t>
            </a:r>
            <a:r>
              <a:rPr lang="tr-TR" dirty="0"/>
              <a:t> ve </a:t>
            </a:r>
            <a:r>
              <a:rPr lang="tr-TR" dirty="0" err="1"/>
              <a:t>regülasyon</a:t>
            </a:r>
            <a:r>
              <a:rPr lang="tr-TR" dirty="0"/>
              <a:t> olmaksızın kendi </a:t>
            </a:r>
            <a:r>
              <a:rPr lang="tr-TR" dirty="0" err="1"/>
              <a:t>çıkarları</a:t>
            </a:r>
            <a:r>
              <a:rPr lang="tr-TR" dirty="0"/>
              <a:t> </a:t>
            </a:r>
            <a:r>
              <a:rPr lang="tr-TR" dirty="0" err="1"/>
              <a:t>peşinde</a:t>
            </a:r>
            <a:r>
              <a:rPr lang="tr-TR" dirty="0"/>
              <a:t> oldukları bir ekonomi.</a:t>
            </a:r>
            <a:br>
              <a:rPr lang="tr-TR" dirty="0"/>
            </a:br>
            <a:endParaRPr lang="tr-TR" dirty="0"/>
          </a:p>
          <a:p>
            <a:pPr algn="just"/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36824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67416A9-128E-DA4E-89CE-C80570D38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Talep, arz, piyasa dengesi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5AC6173-7CD7-DF45-8C10-F85F59638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tr-TR" b="1" dirty="0"/>
              <a:t>Firma-</a:t>
            </a:r>
            <a:r>
              <a:rPr lang="tr-TR" dirty="0"/>
              <a:t>Kaynaklan (girdi) </a:t>
            </a:r>
            <a:r>
              <a:rPr lang="tr-TR" dirty="0" err="1"/>
              <a:t>ürüne</a:t>
            </a:r>
            <a:r>
              <a:rPr lang="tr-TR" dirty="0"/>
              <a:t> (</a:t>
            </a:r>
            <a:r>
              <a:rPr lang="tr-TR" dirty="0" err="1"/>
              <a:t>çıktı</a:t>
            </a:r>
            <a:r>
              <a:rPr lang="tr-TR" dirty="0"/>
              <a:t>) </a:t>
            </a:r>
            <a:r>
              <a:rPr lang="tr-TR" dirty="0" err="1"/>
              <a:t>dönüştüren</a:t>
            </a:r>
            <a:r>
              <a:rPr lang="tr-TR" dirty="0"/>
              <a:t> bir organizasyondur. Firmalar piyasa ekonomisindeki temel </a:t>
            </a:r>
            <a:r>
              <a:rPr lang="tr-TR" dirty="0" err="1"/>
              <a:t>üretici</a:t>
            </a:r>
            <a:r>
              <a:rPr lang="tr-TR" dirty="0"/>
              <a:t> birimlerdir. </a:t>
            </a:r>
            <a:endParaRPr lang="tr-TR" b="1" dirty="0"/>
          </a:p>
          <a:p>
            <a:pPr algn="just"/>
            <a:r>
              <a:rPr lang="tr-TR" b="1" dirty="0" err="1"/>
              <a:t>Giri</a:t>
            </a:r>
            <a:r>
              <a:rPr lang="tr-TR" dirty="0" err="1"/>
              <a:t>ş</a:t>
            </a:r>
            <a:r>
              <a:rPr lang="tr-TR" b="1" dirty="0" err="1"/>
              <a:t>imci</a:t>
            </a:r>
            <a:r>
              <a:rPr lang="tr-TR" b="1" dirty="0"/>
              <a:t> </a:t>
            </a:r>
            <a:r>
              <a:rPr lang="tr-TR" dirty="0"/>
              <a:t>ise firmayı organize eden, </a:t>
            </a:r>
            <a:r>
              <a:rPr lang="tr-TR" dirty="0" err="1"/>
              <a:t>yöneten</a:t>
            </a:r>
            <a:r>
              <a:rPr lang="tr-TR" dirty="0"/>
              <a:t> , riskleri </a:t>
            </a:r>
            <a:r>
              <a:rPr lang="tr-TR" dirty="0" err="1"/>
              <a:t>üstlenen</a:t>
            </a:r>
            <a:r>
              <a:rPr lang="tr-TR" dirty="0"/>
              <a:t> ,yeni fikir veya </a:t>
            </a:r>
            <a:r>
              <a:rPr lang="tr-TR" dirty="0" err="1"/>
              <a:t>ürün</a:t>
            </a:r>
            <a:r>
              <a:rPr lang="tr-TR" dirty="0"/>
              <a:t> </a:t>
            </a:r>
            <a:r>
              <a:rPr lang="tr-TR" dirty="0" err="1"/>
              <a:t>geliştiren</a:t>
            </a:r>
            <a:r>
              <a:rPr lang="tr-TR" dirty="0"/>
              <a:t> ve firmanın </a:t>
            </a:r>
            <a:r>
              <a:rPr lang="tr-TR" dirty="0" err="1"/>
              <a:t>başarısı</a:t>
            </a:r>
            <a:r>
              <a:rPr lang="tr-TR" dirty="0"/>
              <a:t> </a:t>
            </a:r>
            <a:r>
              <a:rPr lang="tr-TR" dirty="0" err="1"/>
              <a:t>için</a:t>
            </a:r>
            <a:r>
              <a:rPr lang="tr-TR" dirty="0"/>
              <a:t> </a:t>
            </a:r>
            <a:r>
              <a:rPr lang="tr-TR" dirty="0" err="1"/>
              <a:t>çalışan</a:t>
            </a:r>
            <a:r>
              <a:rPr lang="tr-TR" dirty="0"/>
              <a:t> </a:t>
            </a:r>
            <a:r>
              <a:rPr lang="tr-TR" dirty="0" err="1"/>
              <a:t>kişidir</a:t>
            </a:r>
            <a:r>
              <a:rPr lang="tr-TR" dirty="0"/>
              <a:t>.  Bir ekonomideki </a:t>
            </a:r>
            <a:r>
              <a:rPr lang="tr-TR" dirty="0" err="1"/>
              <a:t>tüketim</a:t>
            </a:r>
            <a:r>
              <a:rPr lang="tr-TR" dirty="0"/>
              <a:t> birimi ise </a:t>
            </a:r>
            <a:r>
              <a:rPr lang="tr-TR" b="1" dirty="0" err="1"/>
              <a:t>hanehalklarıdır</a:t>
            </a:r>
            <a:r>
              <a:rPr lang="tr-TR" b="1" dirty="0"/>
              <a:t>. </a:t>
            </a:r>
          </a:p>
          <a:p>
            <a:r>
              <a:rPr lang="tr-TR" b="1" dirty="0"/>
              <a:t>Arz-Talep İlişkisi</a:t>
            </a:r>
            <a:endParaRPr lang="tr-TR" dirty="0"/>
          </a:p>
          <a:p>
            <a:r>
              <a:rPr lang="tr-TR" dirty="0"/>
              <a:t>Talep</a:t>
            </a:r>
          </a:p>
          <a:p>
            <a:pPr lvl="1"/>
            <a:r>
              <a:rPr lang="tr-TR" i="1" dirty="0" err="1"/>
              <a:t>Söz</a:t>
            </a:r>
            <a:r>
              <a:rPr lang="tr-TR" i="1" dirty="0"/>
              <a:t> konusu </a:t>
            </a:r>
            <a:r>
              <a:rPr lang="tr-TR" dirty="0"/>
              <a:t>malın fiyatı. </a:t>
            </a:r>
          </a:p>
          <a:p>
            <a:pPr lvl="1"/>
            <a:r>
              <a:rPr lang="tr-TR" i="1" dirty="0" err="1"/>
              <a:t>Hanehalkının</a:t>
            </a:r>
            <a:r>
              <a:rPr lang="tr-TR" i="1" dirty="0"/>
              <a:t> mevcut geliri. </a:t>
            </a:r>
            <a:endParaRPr lang="tr-TR" dirty="0"/>
          </a:p>
          <a:p>
            <a:pPr lvl="1"/>
            <a:r>
              <a:rPr lang="tr-TR" i="1" dirty="0" err="1"/>
              <a:t>Hanehalkının</a:t>
            </a:r>
            <a:r>
              <a:rPr lang="tr-TR" i="1" dirty="0"/>
              <a:t> </a:t>
            </a:r>
            <a:r>
              <a:rPr lang="tr-TR" dirty="0" err="1"/>
              <a:t>biriktirdiği</a:t>
            </a:r>
            <a:r>
              <a:rPr lang="tr-TR" dirty="0"/>
              <a:t> servetinin miktarı</a:t>
            </a:r>
            <a:r>
              <a:rPr lang="tr-TR" i="1" dirty="0"/>
              <a:t>. </a:t>
            </a:r>
            <a:endParaRPr lang="tr-TR" dirty="0"/>
          </a:p>
          <a:p>
            <a:pPr lvl="1"/>
            <a:r>
              <a:rPr lang="tr-TR" dirty="0" err="1"/>
              <a:t>Hanehalkının</a:t>
            </a:r>
            <a:r>
              <a:rPr lang="tr-TR" dirty="0"/>
              <a:t> almak </a:t>
            </a:r>
            <a:r>
              <a:rPr lang="tr-TR" dirty="0" err="1"/>
              <a:t>istediği</a:t>
            </a:r>
            <a:r>
              <a:rPr lang="tr-TR" dirty="0"/>
              <a:t> </a:t>
            </a:r>
            <a:r>
              <a:rPr lang="tr-TR" i="1" dirty="0" err="1"/>
              <a:t>di</a:t>
            </a:r>
            <a:r>
              <a:rPr lang="tr-TR" dirty="0" err="1"/>
              <a:t>ğ</a:t>
            </a:r>
            <a:r>
              <a:rPr lang="tr-TR" i="1" dirty="0" err="1"/>
              <a:t>er</a:t>
            </a:r>
            <a:r>
              <a:rPr lang="tr-TR" i="1" dirty="0"/>
              <a:t> malların fiyatları </a:t>
            </a:r>
            <a:endParaRPr lang="tr-TR" dirty="0"/>
          </a:p>
          <a:p>
            <a:pPr lvl="1"/>
            <a:r>
              <a:rPr lang="tr-TR" i="1" dirty="0" err="1"/>
              <a:t>Hanehalkının</a:t>
            </a:r>
            <a:r>
              <a:rPr lang="tr-TR" i="1" dirty="0"/>
              <a:t> </a:t>
            </a:r>
            <a:r>
              <a:rPr lang="tr-TR" dirty="0"/>
              <a:t>zevk ve tercihleri </a:t>
            </a:r>
          </a:p>
          <a:p>
            <a:pPr lvl="1"/>
            <a:r>
              <a:rPr lang="tr-TR" i="1" dirty="0" err="1"/>
              <a:t>Hanehalkının</a:t>
            </a:r>
            <a:r>
              <a:rPr lang="tr-TR" i="1" dirty="0"/>
              <a:t> gelir, servet ve fiyatlarla ilgili beklentileri</a:t>
            </a:r>
            <a:r>
              <a:rPr lang="tr-TR" b="1" i="1" dirty="0"/>
              <a:t>. </a:t>
            </a:r>
            <a:endParaRPr lang="tr-TR" dirty="0"/>
          </a:p>
          <a:p>
            <a:pPr algn="just"/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21465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A19528CB-2161-FD4B-986F-9ECBADE80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Piyasa dengesi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C0807BD-98CF-8542-AD3B-39BC7E95B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1" dirty="0"/>
              <a:t>Talep fazlası veya kıtlık</a:t>
            </a:r>
            <a:r>
              <a:rPr lang="tr-TR" dirty="0"/>
              <a:t>- mevcut fiyatlarda talep edilen miktarın arz edilen miktardan daha </a:t>
            </a:r>
            <a:r>
              <a:rPr lang="tr-TR" dirty="0" err="1"/>
              <a:t>büyük</a:t>
            </a:r>
            <a:r>
              <a:rPr lang="tr-TR" dirty="0"/>
              <a:t> olmasıdır.</a:t>
            </a:r>
            <a:br>
              <a:rPr lang="tr-TR" dirty="0"/>
            </a:br>
            <a:endParaRPr lang="tr-TR" dirty="0"/>
          </a:p>
          <a:p>
            <a:r>
              <a:rPr lang="tr-TR" b="1" dirty="0"/>
              <a:t>Arz fazlası veya </a:t>
            </a:r>
            <a:r>
              <a:rPr lang="tr-TR" dirty="0"/>
              <a:t>fazla Mevcut fiyatlarda arz edilen miktarın talep edilen miktardan daha </a:t>
            </a:r>
            <a:r>
              <a:rPr lang="tr-TR" dirty="0" err="1"/>
              <a:t>büyük</a:t>
            </a:r>
            <a:r>
              <a:rPr lang="tr-TR" dirty="0"/>
              <a:t> olmasıdır.</a:t>
            </a:r>
          </a:p>
          <a:p>
            <a:endParaRPr lang="tr-TR" dirty="0"/>
          </a:p>
          <a:p>
            <a:r>
              <a:rPr lang="tr-TR" dirty="0"/>
              <a:t>Denge arz: Talep ve arzın birbirine eşit olduğu ideal durumdur.</a:t>
            </a:r>
          </a:p>
        </p:txBody>
      </p:sp>
    </p:spTree>
    <p:extLst>
      <p:ext uri="{BB962C8B-B14F-4D97-AF65-F5344CB8AC3E}">
        <p14:creationId xmlns:p14="http://schemas.microsoft.com/office/powerpoint/2010/main" val="759083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02D3E93-185E-B744-BF98-733E5542E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Esneklik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938D10A-AA31-C843-861A-AD69496C7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Talep esnekliği</a:t>
            </a:r>
          </a:p>
          <a:p>
            <a:r>
              <a:rPr lang="tr-TR" dirty="0"/>
              <a:t>Arz esnekliği</a:t>
            </a:r>
          </a:p>
          <a:p>
            <a:endParaRPr lang="tr-TR" dirty="0"/>
          </a:p>
          <a:p>
            <a:r>
              <a:rPr lang="tr-TR" dirty="0"/>
              <a:t>Esneklik= değişim (%) / Fiyat değişimi (%)</a:t>
            </a:r>
          </a:p>
        </p:txBody>
      </p:sp>
    </p:spTree>
    <p:extLst>
      <p:ext uri="{BB962C8B-B14F-4D97-AF65-F5344CB8AC3E}">
        <p14:creationId xmlns:p14="http://schemas.microsoft.com/office/powerpoint/2010/main" val="803612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5ABDB37-06BD-D74F-8CF2-940448D52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Üretim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D8F6AC6-0C04-7A4D-9195-739EEE532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Amaç kâr maksimizasyonu</a:t>
            </a:r>
          </a:p>
          <a:p>
            <a:pPr lvl="1"/>
            <a:r>
              <a:rPr lang="tr-TR" dirty="0"/>
              <a:t>1. Ne kadar </a:t>
            </a:r>
            <a:r>
              <a:rPr lang="tr-TR" dirty="0" err="1"/>
              <a:t>çıktı</a:t>
            </a:r>
            <a:r>
              <a:rPr lang="tr-TR" dirty="0"/>
              <a:t> arz edilecek (</a:t>
            </a:r>
            <a:r>
              <a:rPr lang="tr-TR" dirty="0" err="1"/>
              <a:t>ürün</a:t>
            </a:r>
            <a:r>
              <a:rPr lang="tr-TR" dirty="0"/>
              <a:t> miktarı)</a:t>
            </a:r>
            <a:br>
              <a:rPr lang="tr-TR" dirty="0"/>
            </a:br>
            <a:r>
              <a:rPr lang="tr-TR" dirty="0"/>
              <a:t>2. </a:t>
            </a:r>
            <a:r>
              <a:rPr lang="tr-TR" dirty="0" err="1"/>
              <a:t>Çıktı</a:t>
            </a:r>
            <a:r>
              <a:rPr lang="tr-TR" dirty="0"/>
              <a:t> nasıl </a:t>
            </a:r>
            <a:r>
              <a:rPr lang="tr-TR" dirty="0" err="1"/>
              <a:t>üretilecek</a:t>
            </a:r>
            <a:r>
              <a:rPr lang="tr-TR" dirty="0"/>
              <a:t> (hangi </a:t>
            </a:r>
            <a:r>
              <a:rPr lang="tr-TR" dirty="0" err="1"/>
              <a:t>üretim</a:t>
            </a:r>
            <a:r>
              <a:rPr lang="tr-TR" dirty="0"/>
              <a:t> </a:t>
            </a:r>
            <a:r>
              <a:rPr lang="tr-TR" dirty="0" err="1"/>
              <a:t>tekniği</a:t>
            </a:r>
            <a:r>
              <a:rPr lang="tr-TR" dirty="0"/>
              <a:t>/teknolojisi kullanılacak) </a:t>
            </a:r>
          </a:p>
          <a:p>
            <a:pPr lvl="1"/>
            <a:r>
              <a:rPr lang="tr-TR" dirty="0"/>
              <a:t>3.Her girdiden ne kadar talep edilecek </a:t>
            </a:r>
          </a:p>
          <a:p>
            <a:pPr lvl="1"/>
            <a:endParaRPr lang="tr-TR" dirty="0"/>
          </a:p>
          <a:p>
            <a:r>
              <a:rPr lang="tr-TR" b="1" i="1" dirty="0" err="1"/>
              <a:t>kâr</a:t>
            </a:r>
            <a:r>
              <a:rPr lang="tr-TR" b="1" i="1" dirty="0"/>
              <a:t> = toplam gelir - toplam maliyet </a:t>
            </a:r>
            <a:endParaRPr lang="tr-TR" dirty="0"/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96453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901AB80E-89B3-1844-84A2-5A1179364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Örnek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2950913-A849-8841-8BF4-097F7CA57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Sue</a:t>
            </a:r>
            <a:r>
              <a:rPr lang="tr-TR" dirty="0"/>
              <a:t> ve </a:t>
            </a:r>
            <a:r>
              <a:rPr lang="tr-TR" dirty="0" err="1"/>
              <a:t>Ann</a:t>
            </a:r>
            <a:r>
              <a:rPr lang="tr-TR" dirty="0"/>
              <a:t> </a:t>
            </a:r>
            <a:r>
              <a:rPr lang="tr-TR" dirty="0" err="1"/>
              <a:t>denver</a:t>
            </a:r>
            <a:r>
              <a:rPr lang="tr-TR" dirty="0"/>
              <a:t> havalimanında kemer satan bir iş kurarlar:</a:t>
            </a:r>
          </a:p>
          <a:p>
            <a:pPr lvl="1"/>
            <a:r>
              <a:rPr lang="tr-TR" dirty="0"/>
              <a:t>İş için özel üretim (</a:t>
            </a:r>
            <a:r>
              <a:rPr lang="tr-TR" dirty="0" err="1"/>
              <a:t>herşey</a:t>
            </a:r>
            <a:r>
              <a:rPr lang="tr-TR" dirty="0"/>
              <a:t> dahil 20.000 ₺) el arabasına ihtiyaçları var.</a:t>
            </a:r>
          </a:p>
          <a:p>
            <a:pPr lvl="1"/>
            <a:r>
              <a:rPr lang="tr-TR" dirty="0"/>
              <a:t>Her yıl 10 ₺ 3.000 kemer satmayı planlıyorlar.</a:t>
            </a:r>
          </a:p>
          <a:p>
            <a:pPr lvl="1"/>
            <a:r>
              <a:rPr lang="tr-TR" dirty="0"/>
              <a:t>Her kemerin üreticiden alınan maliyeti 5₺</a:t>
            </a:r>
          </a:p>
          <a:p>
            <a:pPr lvl="1"/>
            <a:r>
              <a:rPr lang="tr-TR" dirty="0"/>
              <a:t>Yıllık ücreti 14.000 ₺ bir tezgahtar çalışacak.</a:t>
            </a:r>
          </a:p>
          <a:p>
            <a:pPr lvl="1"/>
            <a:r>
              <a:rPr lang="tr-TR" dirty="0"/>
              <a:t>Beklentileri %10 (0,1) getiri (sabit şirket tahvili). Sermayeleri 20.000 $</a:t>
            </a:r>
          </a:p>
          <a:p>
            <a:pPr marL="502920" lvl="1" indent="0">
              <a:buNone/>
            </a:pPr>
            <a:endParaRPr lang="tr-TR" dirty="0"/>
          </a:p>
          <a:p>
            <a:pPr lvl="1"/>
            <a:endParaRPr lang="tr-TR" dirty="0"/>
          </a:p>
          <a:p>
            <a:pPr lvl="1"/>
            <a:r>
              <a:rPr lang="tr-TR" dirty="0"/>
              <a:t>Firma kâr elde </a:t>
            </a:r>
            <a:r>
              <a:rPr lang="tr-TR" dirty="0" err="1"/>
              <a:t>edilirmi</a:t>
            </a:r>
            <a:r>
              <a:rPr lang="tr-TR" dirty="0"/>
              <a:t>?</a:t>
            </a:r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117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EDF4749-8B47-304D-B35A-867FA4482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Örnek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0293626-C890-8245-A584-9AE7245F6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5.slayttaki </a:t>
            </a:r>
            <a:r>
              <a:rPr lang="tr-TR" dirty="0" err="1"/>
              <a:t>marjinalizme</a:t>
            </a:r>
            <a:r>
              <a:rPr lang="tr-TR" dirty="0"/>
              <a:t> göre 20.000 sermaye ile tahvil alsaydı, 2000 </a:t>
            </a:r>
            <a:r>
              <a:rPr lang="tr-TR" dirty="0" err="1"/>
              <a:t>tl</a:t>
            </a:r>
            <a:r>
              <a:rPr lang="tr-TR" dirty="0"/>
              <a:t> gelir elde edecekti, bu fırsat maliyeti.</a:t>
            </a:r>
          </a:p>
          <a:p>
            <a:r>
              <a:rPr lang="tr-TR" dirty="0"/>
              <a:t>Toplam gelir.:30.000</a:t>
            </a:r>
          </a:p>
          <a:p>
            <a:r>
              <a:rPr lang="tr-TR" dirty="0"/>
              <a:t>Toplam gider: </a:t>
            </a:r>
            <a:r>
              <a:rPr lang="tr-TR" dirty="0" err="1"/>
              <a:t>arz+emek+fırsat</a:t>
            </a:r>
            <a:r>
              <a:rPr lang="tr-TR" dirty="0"/>
              <a:t> maliyeti</a:t>
            </a:r>
          </a:p>
          <a:p>
            <a:r>
              <a:rPr lang="tr-TR" dirty="0"/>
              <a:t>Kâr=30.000 – (15.000 + 14.000+2.000)</a:t>
            </a:r>
          </a:p>
          <a:p>
            <a:r>
              <a:rPr lang="tr-TR" dirty="0"/>
              <a:t>Kâr=-1.000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24D7EB43-8911-C14D-904F-2FE6C1074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4013362"/>
            <a:ext cx="4986442" cy="171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0764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F3E1B2FF-ECEF-8B4F-8E3F-ECDAE0054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Değer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FE6A6E1-F974-ED44-85C7-32C5EC490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Değer</a:t>
            </a:r>
            <a:r>
              <a:rPr lang="tr-TR" dirty="0"/>
              <a:t>, bir mal veya hizmeti elde etmek </a:t>
            </a:r>
            <a:r>
              <a:rPr lang="tr-TR" dirty="0" err="1"/>
              <a:t>için</a:t>
            </a:r>
            <a:r>
              <a:rPr lang="tr-TR" dirty="0"/>
              <a:t> </a:t>
            </a:r>
            <a:r>
              <a:rPr lang="tr-TR" dirty="0" err="1"/>
              <a:t>ödenen</a:t>
            </a:r>
            <a:r>
              <a:rPr lang="tr-TR" dirty="0"/>
              <a:t> bedeldir. </a:t>
            </a:r>
          </a:p>
          <a:p>
            <a:endParaRPr lang="tr-TR" dirty="0"/>
          </a:p>
          <a:p>
            <a:r>
              <a:rPr lang="tr-TR" dirty="0"/>
              <a:t>Bir malın fiyatı her zaman onun hakiki maliyetini, </a:t>
            </a:r>
            <a:r>
              <a:rPr lang="tr-TR" dirty="0" err="1"/>
              <a:t>değerini</a:t>
            </a:r>
            <a:r>
              <a:rPr lang="tr-TR" dirty="0"/>
              <a:t> </a:t>
            </a:r>
            <a:r>
              <a:rPr lang="tr-TR" dirty="0" err="1"/>
              <a:t>göstermez</a:t>
            </a:r>
            <a:r>
              <a:rPr lang="tr-TR" dirty="0"/>
              <a:t>.</a:t>
            </a:r>
          </a:p>
          <a:p>
            <a:endParaRPr lang="tr-TR" dirty="0"/>
          </a:p>
          <a:p>
            <a:pPr algn="just"/>
            <a:r>
              <a:rPr lang="tr-TR" dirty="0"/>
              <a:t>Serbest piyasa ekonomilerinde fiyat arz-talebe </a:t>
            </a:r>
            <a:r>
              <a:rPr lang="tr-TR" dirty="0" err="1"/>
              <a:t>göre</a:t>
            </a:r>
            <a:r>
              <a:rPr lang="tr-TR" dirty="0"/>
              <a:t> belirlenirken, </a:t>
            </a:r>
            <a:r>
              <a:rPr lang="tr-TR" dirty="0" err="1"/>
              <a:t>kontrollu</a:t>
            </a:r>
            <a:r>
              <a:rPr lang="tr-TR" dirty="0"/>
              <a:t>̈ ekonomilerde, kontrol ve </a:t>
            </a:r>
            <a:r>
              <a:rPr lang="tr-TR" dirty="0" err="1"/>
              <a:t>hükümet</a:t>
            </a:r>
            <a:r>
              <a:rPr lang="tr-TR" dirty="0"/>
              <a:t> </a:t>
            </a:r>
            <a:r>
              <a:rPr lang="tr-TR" dirty="0" err="1"/>
              <a:t>müdahaleleri</a:t>
            </a:r>
            <a:r>
              <a:rPr lang="tr-TR" dirty="0"/>
              <a:t> oranında </a:t>
            </a:r>
            <a:r>
              <a:rPr lang="tr-TR" dirty="0" err="1"/>
              <a:t>etkilenmis</a:t>
            </a:r>
            <a:r>
              <a:rPr lang="tr-TR" dirty="0"/>
              <a:t>̧ olarak </a:t>
            </a:r>
            <a:r>
              <a:rPr lang="tr-TR" dirty="0" err="1"/>
              <a:t>piyasa-yönetim</a:t>
            </a:r>
            <a:r>
              <a:rPr lang="tr-TR" dirty="0"/>
              <a:t> tarafından </a:t>
            </a:r>
            <a:r>
              <a:rPr lang="tr-TR" dirty="0" err="1"/>
              <a:t>oluşturulur</a:t>
            </a:r>
            <a:r>
              <a:rPr lang="tr-TR" dirty="0"/>
              <a:t>. </a:t>
            </a:r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030944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DDFAC87-9045-9649-82F9-B826B946C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Para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08D35AD-FFD3-8240-91C5-6C86D82F1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Para </a:t>
            </a:r>
            <a:r>
              <a:rPr lang="tr-TR" dirty="0" err="1"/>
              <a:t>aşağıdaki</a:t>
            </a:r>
            <a:r>
              <a:rPr lang="tr-TR" dirty="0"/>
              <a:t> fonksiyonlara sahiptir:</a:t>
            </a:r>
            <a:br>
              <a:rPr lang="tr-TR" dirty="0"/>
            </a:br>
            <a:r>
              <a:rPr lang="tr-TR" dirty="0"/>
              <a:t>– Para </a:t>
            </a:r>
            <a:r>
              <a:rPr lang="tr-TR" dirty="0" err="1"/>
              <a:t>değişim</a:t>
            </a:r>
            <a:r>
              <a:rPr lang="tr-TR" dirty="0"/>
              <a:t> aracıdır.</a:t>
            </a:r>
            <a:br>
              <a:rPr lang="tr-TR" dirty="0"/>
            </a:br>
            <a:r>
              <a:rPr lang="tr-TR" dirty="0"/>
              <a:t>– Para </a:t>
            </a:r>
            <a:r>
              <a:rPr lang="tr-TR" dirty="0" err="1"/>
              <a:t>değer</a:t>
            </a:r>
            <a:r>
              <a:rPr lang="tr-TR" dirty="0"/>
              <a:t> </a:t>
            </a:r>
            <a:r>
              <a:rPr lang="tr-TR" dirty="0" err="1"/>
              <a:t>ölçüsüdür</a:t>
            </a:r>
            <a:r>
              <a:rPr lang="tr-TR" dirty="0"/>
              <a:t>.</a:t>
            </a:r>
            <a:br>
              <a:rPr lang="tr-TR" dirty="0"/>
            </a:br>
            <a:r>
              <a:rPr lang="tr-TR" dirty="0"/>
              <a:t>– Para </a:t>
            </a:r>
            <a:r>
              <a:rPr lang="tr-TR" dirty="0" err="1"/>
              <a:t>değer</a:t>
            </a:r>
            <a:r>
              <a:rPr lang="tr-TR" dirty="0"/>
              <a:t> saklama, tasarruf etme aracıdır. – Para </a:t>
            </a:r>
            <a:r>
              <a:rPr lang="tr-TR" dirty="0" err="1"/>
              <a:t>borc</a:t>
            </a:r>
            <a:r>
              <a:rPr lang="tr-TR" dirty="0"/>
              <a:t>̧ </a:t>
            </a:r>
            <a:r>
              <a:rPr lang="tr-TR" dirty="0" err="1"/>
              <a:t>ödeme</a:t>
            </a:r>
            <a:r>
              <a:rPr lang="tr-TR" dirty="0"/>
              <a:t> aracıdır.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865631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31C57CF-23EE-6D44-B7D8-AB40BAEFA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Pazar ve fiyat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961B9D8-3FE6-7B4B-9FF3-0751B5B1E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İnsanlar</a:t>
            </a:r>
            <a:r>
              <a:rPr lang="tr-TR" dirty="0"/>
              <a:t> bazı </a:t>
            </a:r>
            <a:r>
              <a:rPr lang="tr-TR" dirty="0" err="1"/>
              <a:t>ihtiyaçlarını</a:t>
            </a:r>
            <a:r>
              <a:rPr lang="tr-TR" dirty="0"/>
              <a:t> </a:t>
            </a:r>
            <a:r>
              <a:rPr lang="tr-TR" dirty="0" err="1"/>
              <a:t>karşılamak</a:t>
            </a:r>
            <a:r>
              <a:rPr lang="tr-TR" dirty="0"/>
              <a:t> </a:t>
            </a:r>
            <a:r>
              <a:rPr lang="tr-TR" dirty="0" err="1"/>
              <a:t>üzere</a:t>
            </a:r>
            <a:r>
              <a:rPr lang="tr-TR" dirty="0"/>
              <a:t> ellerindeki malları </a:t>
            </a:r>
            <a:r>
              <a:rPr lang="tr-TR" dirty="0" err="1"/>
              <a:t>ihtiyac</a:t>
            </a:r>
            <a:r>
              <a:rPr lang="tr-TR" dirty="0"/>
              <a:t>̧ duydukları mallarla </a:t>
            </a:r>
            <a:r>
              <a:rPr lang="tr-TR" dirty="0" err="1"/>
              <a:t>değiştirirler</a:t>
            </a:r>
            <a:r>
              <a:rPr lang="tr-TR" dirty="0"/>
              <a:t>. </a:t>
            </a:r>
          </a:p>
          <a:p>
            <a:pPr lvl="1"/>
            <a:r>
              <a:rPr lang="tr-TR" dirty="0"/>
              <a:t>– </a:t>
            </a:r>
            <a:r>
              <a:rPr lang="tr-TR" dirty="0" err="1"/>
              <a:t>sosyo</a:t>
            </a:r>
            <a:r>
              <a:rPr lang="tr-TR" dirty="0"/>
              <a:t>-ekonomik politikalar,</a:t>
            </a:r>
            <a:br>
              <a:rPr lang="tr-TR" dirty="0"/>
            </a:br>
            <a:r>
              <a:rPr lang="tr-TR" dirty="0"/>
              <a:t>– </a:t>
            </a:r>
            <a:r>
              <a:rPr lang="tr-TR" dirty="0" err="1"/>
              <a:t>alışkanlıklar</a:t>
            </a:r>
            <a:r>
              <a:rPr lang="tr-TR" dirty="0"/>
              <a:t>,</a:t>
            </a:r>
            <a:br>
              <a:rPr lang="tr-TR" dirty="0"/>
            </a:br>
            <a:r>
              <a:rPr lang="tr-TR" dirty="0"/>
              <a:t>– iklim, </a:t>
            </a:r>
          </a:p>
          <a:p>
            <a:pPr lvl="1"/>
            <a:r>
              <a:rPr lang="tr-TR" dirty="0"/>
              <a:t>– </a:t>
            </a:r>
            <a:r>
              <a:rPr lang="tr-TR" dirty="0" err="1"/>
              <a:t>çevre</a:t>
            </a:r>
            <a:r>
              <a:rPr lang="tr-TR" dirty="0"/>
              <a:t> gibi </a:t>
            </a:r>
            <a:r>
              <a:rPr lang="tr-TR" dirty="0" err="1"/>
              <a:t>faktörler</a:t>
            </a:r>
            <a:r>
              <a:rPr lang="tr-TR" dirty="0"/>
              <a:t> etkilemektedir .</a:t>
            </a:r>
          </a:p>
          <a:p>
            <a:pPr lvl="1"/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29121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F68E7941-7FC4-9740-8C9E-CA6573C6F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tr-TR" dirty="0"/>
              <a:t>Ekonomi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DE0C580-52BB-C440-A29B-417BD763C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algn="just"/>
            <a:r>
              <a:rPr lang="tr-TR" dirty="0"/>
              <a:t>Bu bölümde ekonomi ile ilgili temel kavramları işleyeceğiz.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Faydalanılan kaynaklar:</a:t>
            </a:r>
          </a:p>
          <a:p>
            <a:pPr lvl="1" algn="just"/>
            <a:r>
              <a:rPr lang="tr-TR" dirty="0"/>
              <a:t>[1] Ekonominin İlkeleri. </a:t>
            </a:r>
            <a:r>
              <a:rPr lang="tr-TR" dirty="0" err="1"/>
              <a:t>Palme</a:t>
            </a:r>
            <a:r>
              <a:rPr lang="tr-TR" dirty="0"/>
              <a:t> Yayıncılık</a:t>
            </a:r>
          </a:p>
          <a:p>
            <a:pPr lvl="1" algn="just"/>
            <a:r>
              <a:rPr lang="tr-TR" dirty="0"/>
              <a:t>[2] İktisada giriş- </a:t>
            </a:r>
            <a:r>
              <a:rPr lang="tr-TR" dirty="0" err="1"/>
              <a:t>Esmira</a:t>
            </a:r>
            <a:r>
              <a:rPr lang="tr-TR" dirty="0"/>
              <a:t> </a:t>
            </a:r>
            <a:r>
              <a:rPr lang="tr-TR" dirty="0" err="1"/>
              <a:t>Abiyeva</a:t>
            </a:r>
            <a:r>
              <a:rPr lang="tr-TR" dirty="0"/>
              <a:t> </a:t>
            </a:r>
          </a:p>
          <a:p>
            <a:pPr algn="just"/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78564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ADDC61E-709D-8542-A77A-0A4DBF18F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Döviz kurları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1603C98-8D36-8341-BF97-1E9811E02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Yabancı paraların fiyatına </a:t>
            </a:r>
            <a:r>
              <a:rPr lang="tr-TR" dirty="0" err="1"/>
              <a:t>döviz</a:t>
            </a:r>
            <a:r>
              <a:rPr lang="tr-TR" dirty="0"/>
              <a:t> kuru veya </a:t>
            </a:r>
            <a:r>
              <a:rPr lang="tr-TR" dirty="0" err="1"/>
              <a:t>döviz</a:t>
            </a:r>
            <a:r>
              <a:rPr lang="tr-TR" dirty="0"/>
              <a:t> fiyatı denir. </a:t>
            </a:r>
            <a:r>
              <a:rPr lang="tr-TR" dirty="0" err="1"/>
              <a:t>Döviz</a:t>
            </a:r>
            <a:r>
              <a:rPr lang="tr-TR" dirty="0"/>
              <a:t> kuru, iki </a:t>
            </a:r>
            <a:r>
              <a:rPr lang="tr-TR" dirty="0" err="1"/>
              <a:t>ülke</a:t>
            </a:r>
            <a:r>
              <a:rPr lang="tr-TR" dirty="0"/>
              <a:t> parası arasındaki </a:t>
            </a:r>
            <a:r>
              <a:rPr lang="tr-TR" dirty="0" err="1"/>
              <a:t>değişim</a:t>
            </a:r>
            <a:r>
              <a:rPr lang="tr-TR" dirty="0"/>
              <a:t> oranıdır. </a:t>
            </a:r>
          </a:p>
          <a:p>
            <a:r>
              <a:rPr lang="tr-TR" dirty="0" err="1"/>
              <a:t>Döviz</a:t>
            </a:r>
            <a:r>
              <a:rPr lang="tr-TR" dirty="0"/>
              <a:t> kurunu belirleyen </a:t>
            </a:r>
            <a:r>
              <a:rPr lang="tr-TR" dirty="0" err="1"/>
              <a:t>üc</a:t>
            </a:r>
            <a:r>
              <a:rPr lang="tr-TR" dirty="0"/>
              <a:t>̧ sistem mevcuttur:</a:t>
            </a:r>
          </a:p>
          <a:p>
            <a:pPr lvl="1"/>
            <a:r>
              <a:rPr lang="tr-TR" dirty="0"/>
              <a:t> Sabit kur sistemi</a:t>
            </a:r>
          </a:p>
          <a:p>
            <a:pPr lvl="1"/>
            <a:r>
              <a:rPr lang="tr-TR" dirty="0"/>
              <a:t> Serbest kur sistemi</a:t>
            </a:r>
          </a:p>
          <a:p>
            <a:pPr lvl="1"/>
            <a:r>
              <a:rPr lang="tr-TR" dirty="0"/>
              <a:t> Karma kur sistemi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55149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958C299-F820-9B48-B6D4-157AA971C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Parite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E92CD34-FA4E-2849-8E9E-FB64D985A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İki ülke parası arasındaki oransal ifadedir.</a:t>
            </a:r>
          </a:p>
        </p:txBody>
      </p:sp>
    </p:spTree>
    <p:extLst>
      <p:ext uri="{BB962C8B-B14F-4D97-AF65-F5344CB8AC3E}">
        <p14:creationId xmlns:p14="http://schemas.microsoft.com/office/powerpoint/2010/main" val="2649111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F1C9D536-39C3-EC4C-8F1A-EA8DB5FB7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Milli gelir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D7A5305-D553-BF42-8985-3A24AC183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/>
              <a:t>Milli ekonomide </a:t>
            </a:r>
            <a:r>
              <a:rPr lang="tr-TR" dirty="0" err="1"/>
              <a:t>faktör</a:t>
            </a:r>
            <a:r>
              <a:rPr lang="tr-TR" dirty="0"/>
              <a:t> sahibi olan ve </a:t>
            </a:r>
            <a:r>
              <a:rPr lang="tr-TR" dirty="0" err="1"/>
              <a:t>üretime</a:t>
            </a:r>
            <a:r>
              <a:rPr lang="tr-TR" dirty="0"/>
              <a:t> katılan bireylerin bir yıllık </a:t>
            </a:r>
            <a:r>
              <a:rPr lang="tr-TR" dirty="0" err="1"/>
              <a:t>süre</a:t>
            </a:r>
            <a:r>
              <a:rPr lang="tr-TR" dirty="0"/>
              <a:t> </a:t>
            </a:r>
            <a:r>
              <a:rPr lang="tr-TR" dirty="0" err="1"/>
              <a:t>içerisinde</a:t>
            </a:r>
            <a:r>
              <a:rPr lang="tr-TR" dirty="0"/>
              <a:t> </a:t>
            </a:r>
            <a:r>
              <a:rPr lang="tr-TR" dirty="0" err="1"/>
              <a:t>ürettikleri</a:t>
            </a:r>
            <a:r>
              <a:rPr lang="tr-TR" dirty="0"/>
              <a:t> nihai mal ve hizmetlerin parasal </a:t>
            </a:r>
            <a:r>
              <a:rPr lang="tr-TR" dirty="0" err="1"/>
              <a:t>değerlerin</a:t>
            </a:r>
            <a:r>
              <a:rPr lang="tr-TR" dirty="0"/>
              <a:t> toplamına gayri safi milli hasıla (GSMH) denilmektedir.</a:t>
            </a:r>
          </a:p>
          <a:p>
            <a:pPr algn="just"/>
            <a:r>
              <a:rPr lang="tr-TR" dirty="0"/>
              <a:t>Gayri safi milli hasıla, bir ekonominin </a:t>
            </a:r>
            <a:r>
              <a:rPr lang="tr-TR" dirty="0" err="1"/>
              <a:t>üretim</a:t>
            </a:r>
            <a:r>
              <a:rPr lang="tr-TR" dirty="0"/>
              <a:t> </a:t>
            </a:r>
            <a:r>
              <a:rPr lang="tr-TR" dirty="0" err="1"/>
              <a:t>gücünu</a:t>
            </a:r>
            <a:r>
              <a:rPr lang="tr-TR" dirty="0"/>
              <a:t>̈ </a:t>
            </a:r>
            <a:r>
              <a:rPr lang="tr-TR" dirty="0" err="1"/>
              <a:t>gösterir</a:t>
            </a:r>
            <a:r>
              <a:rPr lang="tr-TR" dirty="0"/>
              <a:t>. </a:t>
            </a:r>
          </a:p>
          <a:p>
            <a:pPr algn="just"/>
            <a:r>
              <a:rPr lang="tr-TR" dirty="0"/>
              <a:t>Safi milli hasıladan vasıtalı vergilerin </a:t>
            </a:r>
            <a:r>
              <a:rPr lang="tr-TR" dirty="0" err="1"/>
              <a:t>düşülmesi</a:t>
            </a:r>
            <a:r>
              <a:rPr lang="tr-TR" dirty="0"/>
              <a:t> suretiyle hesaplanan gelire milli gelir (MG) denir. </a:t>
            </a:r>
          </a:p>
          <a:p>
            <a:pPr algn="just"/>
            <a:r>
              <a:rPr lang="tr-TR" dirty="0"/>
              <a:t>Bir </a:t>
            </a:r>
            <a:r>
              <a:rPr lang="tr-TR" dirty="0" err="1"/>
              <a:t>ülkenin</a:t>
            </a:r>
            <a:r>
              <a:rPr lang="tr-TR" dirty="0"/>
              <a:t> milli gelirinin o </a:t>
            </a:r>
            <a:r>
              <a:rPr lang="tr-TR" dirty="0" err="1"/>
              <a:t>ülkenin</a:t>
            </a:r>
            <a:r>
              <a:rPr lang="tr-TR" dirty="0"/>
              <a:t> </a:t>
            </a:r>
            <a:r>
              <a:rPr lang="tr-TR" dirty="0" err="1"/>
              <a:t>nüfusuna</a:t>
            </a:r>
            <a:r>
              <a:rPr lang="tr-TR" dirty="0"/>
              <a:t> oranlanarak buluna gelire fert </a:t>
            </a:r>
            <a:r>
              <a:rPr lang="tr-TR" dirty="0" err="1"/>
              <a:t>başına</a:t>
            </a:r>
            <a:r>
              <a:rPr lang="tr-TR" dirty="0"/>
              <a:t> milli gelir denir.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483972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BD71DACC-1C92-2D4D-B601-606FC13B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Satın alma gücü paritesi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F25B908-05D1-884B-A338-1A084E52B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 err="1"/>
              <a:t>Satınalma</a:t>
            </a:r>
            <a:r>
              <a:rPr lang="tr-TR" dirty="0"/>
              <a:t> </a:t>
            </a:r>
            <a:r>
              <a:rPr lang="tr-TR" dirty="0" err="1"/>
              <a:t>gücu</a:t>
            </a:r>
            <a:r>
              <a:rPr lang="tr-TR" dirty="0"/>
              <a:t>̈ paritesi (SGP), </a:t>
            </a:r>
            <a:r>
              <a:rPr lang="tr-TR" dirty="0" err="1"/>
              <a:t>ülkeler</a:t>
            </a:r>
            <a:r>
              <a:rPr lang="tr-TR" dirty="0"/>
              <a:t> arasındaki fiyat </a:t>
            </a:r>
            <a:r>
              <a:rPr lang="tr-TR" dirty="0" err="1"/>
              <a:t>düzeyi</a:t>
            </a:r>
            <a:r>
              <a:rPr lang="tr-TR" dirty="0"/>
              <a:t> farklılıklarını ortadan kaldırarak farklı para birimlerinin satın alma </a:t>
            </a:r>
            <a:r>
              <a:rPr lang="tr-TR" dirty="0" err="1"/>
              <a:t>güçlerini</a:t>
            </a:r>
            <a:r>
              <a:rPr lang="tr-TR" dirty="0"/>
              <a:t> </a:t>
            </a:r>
            <a:r>
              <a:rPr lang="tr-TR" dirty="0" err="1"/>
              <a:t>eşitleyen</a:t>
            </a:r>
            <a:r>
              <a:rPr lang="tr-TR" dirty="0"/>
              <a:t> bir </a:t>
            </a:r>
            <a:r>
              <a:rPr lang="tr-TR" dirty="0" err="1"/>
              <a:t>değişim</a:t>
            </a:r>
            <a:r>
              <a:rPr lang="tr-TR" dirty="0"/>
              <a:t> oranıdır. </a:t>
            </a:r>
          </a:p>
          <a:p>
            <a:pPr algn="just"/>
            <a:endParaRPr lang="tr-TR" dirty="0"/>
          </a:p>
          <a:p>
            <a:pPr algn="just"/>
            <a:endParaRPr lang="tr-TR" dirty="0"/>
          </a:p>
          <a:p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A54A404D-F75D-FB49-B105-210AE6AF5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3333019"/>
            <a:ext cx="6600963" cy="265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68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A2BBCF3-B6E7-7441-9421-69196A789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Cari denge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224F185-93DD-2941-B6F3-1E2AE0E28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r-TR" dirty="0"/>
              <a:t>Döviz girişi ile çıkışı arasındaki farktır.</a:t>
            </a:r>
          </a:p>
          <a:p>
            <a:pPr lvl="1"/>
            <a:r>
              <a:rPr lang="tr-TR" dirty="0"/>
              <a:t>Cari fazla</a:t>
            </a:r>
          </a:p>
          <a:p>
            <a:pPr lvl="1"/>
            <a:r>
              <a:rPr lang="tr-TR" dirty="0"/>
              <a:t>Cari açık</a:t>
            </a:r>
          </a:p>
          <a:p>
            <a:pPr lvl="1"/>
            <a:r>
              <a:rPr lang="tr-TR" dirty="0"/>
              <a:t>Cari denge</a:t>
            </a:r>
          </a:p>
        </p:txBody>
      </p:sp>
    </p:spTree>
    <p:extLst>
      <p:ext uri="{BB962C8B-B14F-4D97-AF65-F5344CB8AC3E}">
        <p14:creationId xmlns:p14="http://schemas.microsoft.com/office/powerpoint/2010/main" val="24466729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C8FE651-D1EB-F04F-9415-925C5C252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Verimlilik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E923149-8225-DA48-9172-1DE91F67F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Verimlilik, birim zamanda, birim fiziki girdi ile yapılabilen </a:t>
            </a:r>
            <a:r>
              <a:rPr lang="tr-TR" dirty="0" err="1"/>
              <a:t>işlerin</a:t>
            </a:r>
            <a:r>
              <a:rPr lang="tr-TR" dirty="0"/>
              <a:t> </a:t>
            </a:r>
            <a:r>
              <a:rPr lang="tr-TR" dirty="0" err="1"/>
              <a:t>bağıl</a:t>
            </a:r>
            <a:r>
              <a:rPr lang="tr-TR" dirty="0"/>
              <a:t> </a:t>
            </a:r>
            <a:r>
              <a:rPr lang="tr-TR" dirty="0" err="1"/>
              <a:t>karşılaştırmasıdır</a:t>
            </a:r>
            <a:r>
              <a:rPr lang="tr-TR" dirty="0"/>
              <a:t>. Yani </a:t>
            </a:r>
            <a:r>
              <a:rPr lang="tr-TR" dirty="0" err="1"/>
              <a:t>üretim</a:t>
            </a:r>
            <a:r>
              <a:rPr lang="tr-TR" dirty="0"/>
              <a:t> </a:t>
            </a:r>
            <a:r>
              <a:rPr lang="tr-TR" dirty="0" err="1"/>
              <a:t>çıktısının</a:t>
            </a:r>
            <a:r>
              <a:rPr lang="tr-TR" dirty="0"/>
              <a:t> girdilere oranıdır. </a:t>
            </a:r>
          </a:p>
          <a:p>
            <a:r>
              <a:rPr lang="tr-TR" dirty="0" err="1"/>
              <a:t>Verimliliğin</a:t>
            </a:r>
            <a:r>
              <a:rPr lang="tr-TR" dirty="0"/>
              <a:t> matematik olarak </a:t>
            </a:r>
            <a:r>
              <a:rPr lang="tr-TR" dirty="0" err="1"/>
              <a:t>ölçümu</a:t>
            </a:r>
            <a:r>
              <a:rPr lang="tr-TR" dirty="0"/>
              <a:t>̈ (birim zaman </a:t>
            </a:r>
            <a:r>
              <a:rPr lang="tr-TR" dirty="0" err="1"/>
              <a:t>için</a:t>
            </a:r>
            <a:r>
              <a:rPr lang="tr-TR" dirty="0"/>
              <a:t>), </a:t>
            </a:r>
            <a:r>
              <a:rPr lang="tr-TR" dirty="0" err="1"/>
              <a:t>çıktı</a:t>
            </a:r>
            <a:r>
              <a:rPr lang="tr-TR" dirty="0"/>
              <a:t>/girdi oranıdır. </a:t>
            </a:r>
          </a:p>
          <a:p>
            <a:r>
              <a:rPr lang="tr-TR" dirty="0"/>
              <a:t>Toplam verimlilik, </a:t>
            </a:r>
            <a:r>
              <a:rPr lang="tr-TR" dirty="0" err="1"/>
              <a:t>üretim</a:t>
            </a:r>
            <a:r>
              <a:rPr lang="tr-TR" dirty="0"/>
              <a:t> </a:t>
            </a:r>
            <a:r>
              <a:rPr lang="tr-TR" dirty="0" err="1"/>
              <a:t>çıktı</a:t>
            </a:r>
            <a:r>
              <a:rPr lang="tr-TR" dirty="0"/>
              <a:t> </a:t>
            </a:r>
            <a:r>
              <a:rPr lang="tr-TR" dirty="0" err="1"/>
              <a:t>değerinin</a:t>
            </a:r>
            <a:r>
              <a:rPr lang="tr-TR" dirty="0"/>
              <a:t> </a:t>
            </a:r>
            <a:r>
              <a:rPr lang="tr-TR" dirty="0" err="1"/>
              <a:t>üretime</a:t>
            </a:r>
            <a:r>
              <a:rPr lang="tr-TR" dirty="0"/>
              <a:t> giren toplam girdilerin (</a:t>
            </a:r>
            <a:r>
              <a:rPr lang="tr-TR" dirty="0" err="1"/>
              <a:t>üretim</a:t>
            </a:r>
            <a:r>
              <a:rPr lang="tr-TR" dirty="0"/>
              <a:t> </a:t>
            </a:r>
            <a:r>
              <a:rPr lang="tr-TR" dirty="0" err="1"/>
              <a:t>faktörleri</a:t>
            </a:r>
            <a:r>
              <a:rPr lang="tr-TR" dirty="0"/>
              <a:t>) </a:t>
            </a:r>
            <a:r>
              <a:rPr lang="tr-TR" dirty="0" err="1"/>
              <a:t>değerine</a:t>
            </a:r>
            <a:r>
              <a:rPr lang="tr-TR" dirty="0"/>
              <a:t> oranıdır.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1119136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5330CE17-3BF6-B843-A3E2-7ACEE2D4B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Faiz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1F66F7B-B9A8-9A4C-BBBD-52B8FA2DB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tr-TR" dirty="0"/>
              <a:t>Serbest piyasa ekonomisinde kullanılan kaynakların bir kullanım bedeli vardır. </a:t>
            </a:r>
          </a:p>
          <a:p>
            <a:pPr algn="just"/>
            <a:r>
              <a:rPr lang="tr-TR" dirty="0"/>
              <a:t>Gayrimenkul kıymetlerin kullanım bedeline kira, menkul kıymetlerin kullanım bedellerine de faiz denilmektedir. </a:t>
            </a:r>
          </a:p>
          <a:p>
            <a:pPr algn="just"/>
            <a:r>
              <a:rPr lang="tr-TR" dirty="0"/>
              <a:t>Faiz, menkul kaynak kullanım hakkı </a:t>
            </a:r>
            <a:r>
              <a:rPr lang="tr-TR" dirty="0" err="1"/>
              <a:t>için</a:t>
            </a:r>
            <a:r>
              <a:rPr lang="tr-TR" dirty="0"/>
              <a:t> kullanıcıdan alınan bir kiradır. </a:t>
            </a:r>
          </a:p>
          <a:p>
            <a:pPr algn="just"/>
            <a:r>
              <a:rPr lang="tr-TR" dirty="0" err="1"/>
              <a:t>Bugün</a:t>
            </a:r>
            <a:r>
              <a:rPr lang="tr-TR" dirty="0"/>
              <a:t> para mal gibi kabul edilerek, pazardaki fiyatın </a:t>
            </a:r>
            <a:r>
              <a:rPr lang="tr-TR" dirty="0" err="1"/>
              <a:t>serbestçe</a:t>
            </a:r>
            <a:r>
              <a:rPr lang="tr-TR" dirty="0"/>
              <a:t> </a:t>
            </a:r>
            <a:r>
              <a:rPr lang="tr-TR" dirty="0" err="1"/>
              <a:t>oluşmasına</a:t>
            </a:r>
            <a:r>
              <a:rPr lang="tr-TR" dirty="0"/>
              <a:t> yol </a:t>
            </a:r>
            <a:r>
              <a:rPr lang="tr-TR" dirty="0" err="1"/>
              <a:t>açılmıştır</a:t>
            </a:r>
            <a:r>
              <a:rPr lang="tr-TR" dirty="0"/>
              <a:t>. </a:t>
            </a:r>
          </a:p>
          <a:p>
            <a:pPr algn="just"/>
            <a:r>
              <a:rPr lang="tr-TR" b="1" dirty="0"/>
              <a:t>Nominal Faiz</a:t>
            </a:r>
            <a:r>
              <a:rPr lang="tr-TR" dirty="0"/>
              <a:t>; bankaların yıllık mevduata/krediye </a:t>
            </a:r>
            <a:r>
              <a:rPr lang="tr-TR" dirty="0" err="1"/>
              <a:t>verdiği</a:t>
            </a:r>
            <a:r>
              <a:rPr lang="tr-TR" dirty="0"/>
              <a:t>/</a:t>
            </a:r>
            <a:r>
              <a:rPr lang="tr-TR" dirty="0" err="1"/>
              <a:t>aldığı</a:t>
            </a:r>
            <a:r>
              <a:rPr lang="tr-TR" dirty="0"/>
              <a:t> </a:t>
            </a:r>
            <a:r>
              <a:rPr lang="tr-TR" dirty="0" err="1"/>
              <a:t>yüzdelik</a:t>
            </a:r>
            <a:r>
              <a:rPr lang="tr-TR" dirty="0"/>
              <a:t> orandır. </a:t>
            </a:r>
          </a:p>
          <a:p>
            <a:pPr algn="just"/>
            <a:r>
              <a:rPr lang="tr-TR" b="1" dirty="0"/>
              <a:t>Reel Faiz</a:t>
            </a:r>
            <a:r>
              <a:rPr lang="tr-TR" dirty="0"/>
              <a:t>; enflasyonist ortamda, faizin </a:t>
            </a:r>
            <a:r>
              <a:rPr lang="tr-TR" dirty="0" err="1"/>
              <a:t>gerçek</a:t>
            </a:r>
            <a:r>
              <a:rPr lang="tr-TR" dirty="0"/>
              <a:t> </a:t>
            </a:r>
            <a:r>
              <a:rPr lang="tr-TR" dirty="0" err="1"/>
              <a:t>değerini</a:t>
            </a:r>
            <a:r>
              <a:rPr lang="tr-TR" dirty="0"/>
              <a:t> ifade eden orandır. </a:t>
            </a:r>
          </a:p>
          <a:p>
            <a:pPr algn="just"/>
            <a:r>
              <a:rPr lang="tr-TR" b="1" dirty="0"/>
              <a:t>Efektif faiz</a:t>
            </a:r>
            <a:r>
              <a:rPr lang="tr-TR" dirty="0"/>
              <a:t>; mevduata veya krediye uygulanan </a:t>
            </a:r>
            <a:r>
              <a:rPr lang="tr-TR" dirty="0" err="1"/>
              <a:t>bileşik</a:t>
            </a:r>
            <a:r>
              <a:rPr lang="tr-TR" dirty="0"/>
              <a:t> faizin ortaya </a:t>
            </a:r>
            <a:r>
              <a:rPr lang="tr-TR" dirty="0" err="1"/>
              <a:t>çıkardığı</a:t>
            </a:r>
            <a:r>
              <a:rPr lang="tr-TR" dirty="0"/>
              <a:t> yeni faiz oranıdır.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311392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11223501-2CC3-134A-BFAE-E90EE8E60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Faiz hareketi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822503D-362E-D24B-8624-CC405AEF2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b="1" dirty="0"/>
              <a:t>Enflasyon: </a:t>
            </a:r>
            <a:r>
              <a:rPr lang="tr-TR" dirty="0"/>
              <a:t>Dolanımdaki para miktarıyla, malların ve satın alınabilir hizmetlerin toplamı arasındaki </a:t>
            </a:r>
            <a:r>
              <a:rPr lang="tr-TR" dirty="0" err="1"/>
              <a:t>açığın</a:t>
            </a:r>
            <a:r>
              <a:rPr lang="tr-TR" dirty="0"/>
              <a:t> </a:t>
            </a:r>
            <a:r>
              <a:rPr lang="tr-TR" dirty="0" err="1"/>
              <a:t>büyümesinden</a:t>
            </a:r>
            <a:r>
              <a:rPr lang="tr-TR" dirty="0"/>
              <a:t> ortaya </a:t>
            </a:r>
            <a:r>
              <a:rPr lang="tr-TR" dirty="0" err="1"/>
              <a:t>çıkan</a:t>
            </a:r>
            <a:r>
              <a:rPr lang="tr-TR" dirty="0"/>
              <a:t> ve fiyatların toptan </a:t>
            </a:r>
            <a:r>
              <a:rPr lang="tr-TR" dirty="0" err="1"/>
              <a:t>yükselişi</a:t>
            </a:r>
            <a:r>
              <a:rPr lang="tr-TR" dirty="0"/>
              <a:t>, para </a:t>
            </a:r>
            <a:r>
              <a:rPr lang="tr-TR" dirty="0" err="1"/>
              <a:t>değerinin</a:t>
            </a:r>
            <a:r>
              <a:rPr lang="tr-TR" dirty="0"/>
              <a:t> </a:t>
            </a:r>
            <a:r>
              <a:rPr lang="tr-TR" dirty="0" err="1"/>
              <a:t>düşmesi</a:t>
            </a:r>
            <a:r>
              <a:rPr lang="tr-TR" dirty="0"/>
              <a:t> </a:t>
            </a:r>
            <a:r>
              <a:rPr lang="tr-TR" dirty="0" err="1"/>
              <a:t>biçiminde</a:t>
            </a:r>
            <a:r>
              <a:rPr lang="tr-TR" dirty="0"/>
              <a:t> kendini </a:t>
            </a:r>
            <a:r>
              <a:rPr lang="tr-TR" dirty="0" err="1"/>
              <a:t>gösteren</a:t>
            </a:r>
            <a:r>
              <a:rPr lang="tr-TR" dirty="0"/>
              <a:t> ekonomik parasal </a:t>
            </a:r>
            <a:r>
              <a:rPr lang="tr-TR" dirty="0" err="1"/>
              <a:t>sürec</a:t>
            </a:r>
            <a:r>
              <a:rPr lang="tr-TR" dirty="0"/>
              <a:t>̧, hayat </a:t>
            </a:r>
            <a:r>
              <a:rPr lang="tr-TR" dirty="0" err="1"/>
              <a:t>pahalılığı</a:t>
            </a:r>
            <a:r>
              <a:rPr lang="tr-TR" dirty="0"/>
              <a:t>, fiyat </a:t>
            </a:r>
            <a:r>
              <a:rPr lang="tr-TR" dirty="0" err="1"/>
              <a:t>şişkinliği</a:t>
            </a:r>
            <a:r>
              <a:rPr lang="tr-TR" dirty="0"/>
              <a:t> olarak ifade edilebilir. 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ÜFE yada TÜFE ile ölçülür.</a:t>
            </a:r>
          </a:p>
          <a:p>
            <a:pPr algn="just"/>
            <a:endParaRPr lang="tr-TR" dirty="0"/>
          </a:p>
          <a:p>
            <a:r>
              <a:rPr lang="tr-TR" b="1" dirty="0" err="1"/>
              <a:t>Devalüasyon</a:t>
            </a:r>
            <a:r>
              <a:rPr lang="tr-TR" b="1" dirty="0"/>
              <a:t>: </a:t>
            </a:r>
            <a:r>
              <a:rPr lang="tr-TR" dirty="0"/>
              <a:t>Ulusal paranın yabancı paralar </a:t>
            </a:r>
            <a:r>
              <a:rPr lang="tr-TR" dirty="0" err="1"/>
              <a:t>karşısındaki</a:t>
            </a:r>
            <a:r>
              <a:rPr lang="tr-TR" dirty="0"/>
              <a:t> </a:t>
            </a:r>
            <a:r>
              <a:rPr lang="tr-TR" dirty="0" err="1"/>
              <a:t>değerinin</a:t>
            </a:r>
            <a:r>
              <a:rPr lang="tr-TR" dirty="0"/>
              <a:t> azalmasını ifade eder. </a:t>
            </a:r>
          </a:p>
          <a:p>
            <a:r>
              <a:rPr lang="tr-TR" b="1" dirty="0" err="1"/>
              <a:t>Revalüasyon</a:t>
            </a:r>
            <a:r>
              <a:rPr lang="tr-TR" b="1" dirty="0"/>
              <a:t>: </a:t>
            </a:r>
            <a:r>
              <a:rPr lang="tr-TR" dirty="0"/>
              <a:t>Ulusal paranın yabancı paralar </a:t>
            </a:r>
            <a:r>
              <a:rPr lang="tr-TR" dirty="0" err="1"/>
              <a:t>karşısındaki</a:t>
            </a:r>
            <a:r>
              <a:rPr lang="tr-TR" dirty="0"/>
              <a:t> </a:t>
            </a:r>
            <a:r>
              <a:rPr lang="tr-TR" dirty="0" err="1"/>
              <a:t>değerinin</a:t>
            </a:r>
            <a:r>
              <a:rPr lang="tr-TR" dirty="0"/>
              <a:t> artmasını ifade eder.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7451523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E496E58-C65E-FB48-900A-0A7503A8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ÜFE, TÜFE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C7903B5-FF95-1C45-88AA-9BEB1403F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1" dirty="0"/>
              <a:t>Üretici Fiyat Endeksi (ÜFE): </a:t>
            </a:r>
            <a:r>
              <a:rPr lang="tr-TR" dirty="0"/>
              <a:t>Belirli bir referans </a:t>
            </a:r>
            <a:r>
              <a:rPr lang="tr-TR" dirty="0" err="1"/>
              <a:t>döneminde</a:t>
            </a:r>
            <a:r>
              <a:rPr lang="tr-TR" dirty="0"/>
              <a:t> </a:t>
            </a:r>
            <a:r>
              <a:rPr lang="tr-TR" dirty="0" err="1"/>
              <a:t>ülke</a:t>
            </a:r>
            <a:r>
              <a:rPr lang="tr-TR" dirty="0"/>
              <a:t> ekonomisinde </a:t>
            </a:r>
            <a:r>
              <a:rPr lang="tr-TR" dirty="0" err="1"/>
              <a:t>üretimi</a:t>
            </a:r>
            <a:r>
              <a:rPr lang="tr-TR" dirty="0"/>
              <a:t> yapılan ve </a:t>
            </a:r>
            <a:r>
              <a:rPr lang="tr-TR" dirty="0" err="1"/>
              <a:t>yurtiçine</a:t>
            </a:r>
            <a:r>
              <a:rPr lang="tr-TR" dirty="0"/>
              <a:t> </a:t>
            </a:r>
            <a:r>
              <a:rPr lang="tr-TR" dirty="0" err="1"/>
              <a:t>satışa</a:t>
            </a:r>
            <a:r>
              <a:rPr lang="tr-TR" dirty="0"/>
              <a:t> konu olan </a:t>
            </a:r>
            <a:r>
              <a:rPr lang="tr-TR" dirty="0" err="1"/>
              <a:t>ürünlerin</a:t>
            </a:r>
            <a:r>
              <a:rPr lang="tr-TR" dirty="0"/>
              <a:t>, </a:t>
            </a:r>
            <a:r>
              <a:rPr lang="tr-TR" dirty="0" err="1"/>
              <a:t>üretici</a:t>
            </a:r>
            <a:r>
              <a:rPr lang="tr-TR" dirty="0"/>
              <a:t> fiyatlarını zaman </a:t>
            </a:r>
            <a:r>
              <a:rPr lang="tr-TR" dirty="0" err="1"/>
              <a:t>içinde</a:t>
            </a:r>
            <a:r>
              <a:rPr lang="tr-TR" dirty="0"/>
              <a:t> </a:t>
            </a:r>
            <a:r>
              <a:rPr lang="tr-TR" dirty="0" err="1"/>
              <a:t>karşılaştırarak</a:t>
            </a:r>
            <a:r>
              <a:rPr lang="tr-TR" dirty="0"/>
              <a:t> fiyat </a:t>
            </a:r>
            <a:r>
              <a:rPr lang="tr-TR" dirty="0" err="1"/>
              <a:t>değişikliklerini</a:t>
            </a:r>
            <a:r>
              <a:rPr lang="tr-TR" dirty="0"/>
              <a:t> </a:t>
            </a:r>
            <a:r>
              <a:rPr lang="tr-TR" dirty="0" err="1"/>
              <a:t>ölçen</a:t>
            </a:r>
            <a:r>
              <a:rPr lang="tr-TR" dirty="0"/>
              <a:t> fiyat endeksidir. </a:t>
            </a:r>
          </a:p>
          <a:p>
            <a:r>
              <a:rPr lang="tr-TR" b="1" dirty="0" err="1"/>
              <a:t>Tüketici</a:t>
            </a:r>
            <a:r>
              <a:rPr lang="tr-TR" b="1" dirty="0"/>
              <a:t> Fiyatları Endeksi (TÜFE): </a:t>
            </a:r>
            <a:r>
              <a:rPr lang="tr-TR" dirty="0" err="1"/>
              <a:t>Tüketicinin</a:t>
            </a:r>
            <a:r>
              <a:rPr lang="tr-TR" dirty="0"/>
              <a:t> satın </a:t>
            </a:r>
            <a:r>
              <a:rPr lang="tr-TR" dirty="0" err="1"/>
              <a:t>aldığı</a:t>
            </a:r>
            <a:r>
              <a:rPr lang="tr-TR" dirty="0"/>
              <a:t> belirli bir </a:t>
            </a:r>
            <a:r>
              <a:rPr lang="tr-TR" dirty="0" err="1"/>
              <a:t>ürün</a:t>
            </a:r>
            <a:r>
              <a:rPr lang="tr-TR" dirty="0"/>
              <a:t> ve hizmet grubunun fiyatlarındaki ortalama </a:t>
            </a:r>
            <a:r>
              <a:rPr lang="tr-TR" dirty="0" err="1"/>
              <a:t>değişimleri</a:t>
            </a:r>
            <a:r>
              <a:rPr lang="tr-TR" dirty="0"/>
              <a:t> </a:t>
            </a:r>
            <a:r>
              <a:rPr lang="tr-TR" dirty="0" err="1"/>
              <a:t>gösteren</a:t>
            </a:r>
            <a:r>
              <a:rPr lang="tr-TR" dirty="0"/>
              <a:t> bir </a:t>
            </a:r>
            <a:r>
              <a:rPr lang="tr-TR" dirty="0" err="1"/>
              <a:t>ölçüttür</a:t>
            </a:r>
            <a:r>
              <a:rPr lang="tr-TR" dirty="0"/>
              <a:t>. </a:t>
            </a:r>
          </a:p>
          <a:p>
            <a:r>
              <a:rPr lang="tr-TR" dirty="0"/>
              <a:t>TÜFE, belirli bir yıl referans alınıp endeks 100 kabul edilerek hesaplanır.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0730176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B22D9AD8-B85D-FC4F-A23E-2C3613FBC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Katma değer, üretkenlik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EE76F51-72BA-6E48-B4BC-8E786CE95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/>
              <a:t>Belli bir </a:t>
            </a:r>
            <a:r>
              <a:rPr lang="tr-TR" dirty="0" err="1"/>
              <a:t>üretim</a:t>
            </a:r>
            <a:r>
              <a:rPr lang="tr-TR" dirty="0"/>
              <a:t> </a:t>
            </a:r>
            <a:r>
              <a:rPr lang="tr-TR" dirty="0" err="1"/>
              <a:t>aşamasında</a:t>
            </a:r>
            <a:r>
              <a:rPr lang="tr-TR" dirty="0"/>
              <a:t> o </a:t>
            </a:r>
            <a:r>
              <a:rPr lang="tr-TR" dirty="0" err="1"/>
              <a:t>üretim</a:t>
            </a:r>
            <a:r>
              <a:rPr lang="tr-TR" dirty="0"/>
              <a:t> </a:t>
            </a:r>
            <a:r>
              <a:rPr lang="tr-TR" dirty="0" err="1"/>
              <a:t>süreci</a:t>
            </a:r>
            <a:r>
              <a:rPr lang="tr-TR" dirty="0"/>
              <a:t> ile </a:t>
            </a:r>
            <a:r>
              <a:rPr lang="tr-TR" dirty="0" err="1"/>
              <a:t>ürüne</a:t>
            </a:r>
            <a:r>
              <a:rPr lang="tr-TR" dirty="0"/>
              <a:t> ilave olunan </a:t>
            </a:r>
            <a:r>
              <a:rPr lang="tr-TR" dirty="0" err="1"/>
              <a:t>değere</a:t>
            </a:r>
            <a:r>
              <a:rPr lang="tr-TR" dirty="0"/>
              <a:t> denir. Bir </a:t>
            </a:r>
            <a:r>
              <a:rPr lang="tr-TR" dirty="0" err="1"/>
              <a:t>ürünün</a:t>
            </a:r>
            <a:r>
              <a:rPr lang="tr-TR" dirty="0"/>
              <a:t> birim </a:t>
            </a:r>
            <a:r>
              <a:rPr lang="tr-TR" dirty="0" err="1"/>
              <a:t>satıs</a:t>
            </a:r>
            <a:r>
              <a:rPr lang="tr-TR" dirty="0"/>
              <a:t>̧ fiyatı (p) ile toplam birim maliyeti (D) arasındaki farktır (p - D = Katma </a:t>
            </a:r>
            <a:r>
              <a:rPr lang="tr-TR" dirty="0" err="1"/>
              <a:t>değer</a:t>
            </a:r>
            <a:r>
              <a:rPr lang="tr-TR" dirty="0"/>
              <a:t>). </a:t>
            </a:r>
          </a:p>
          <a:p>
            <a:pPr algn="just"/>
            <a:endParaRPr lang="tr-TR" dirty="0"/>
          </a:p>
          <a:p>
            <a:r>
              <a:rPr lang="tr-TR" b="1" dirty="0" err="1"/>
              <a:t>Üretkenlik</a:t>
            </a:r>
            <a:r>
              <a:rPr lang="tr-TR" b="1" dirty="0"/>
              <a:t> (</a:t>
            </a:r>
            <a:r>
              <a:rPr lang="tr-TR" b="1" dirty="0" err="1"/>
              <a:t>Prodüktivite</a:t>
            </a:r>
            <a:r>
              <a:rPr lang="tr-TR" b="1" dirty="0"/>
              <a:t>): </a:t>
            </a:r>
            <a:r>
              <a:rPr lang="tr-TR" dirty="0"/>
              <a:t>Bir projede bir </a:t>
            </a:r>
            <a:r>
              <a:rPr lang="tr-TR" dirty="0" err="1"/>
              <a:t>işletme</a:t>
            </a:r>
            <a:r>
              <a:rPr lang="tr-TR" dirty="0"/>
              <a:t> faaliyetinde ortaya konan </a:t>
            </a:r>
            <a:r>
              <a:rPr lang="tr-TR" dirty="0" err="1"/>
              <a:t>çıktılarla</a:t>
            </a:r>
            <a:r>
              <a:rPr lang="tr-TR" dirty="0"/>
              <a:t> bu </a:t>
            </a:r>
            <a:r>
              <a:rPr lang="tr-TR" dirty="0" err="1"/>
              <a:t>çıktıyı</a:t>
            </a:r>
            <a:r>
              <a:rPr lang="tr-TR" dirty="0"/>
              <a:t> </a:t>
            </a:r>
            <a:r>
              <a:rPr lang="tr-TR" dirty="0" err="1"/>
              <a:t>sağlamak</a:t>
            </a:r>
            <a:r>
              <a:rPr lang="tr-TR" dirty="0"/>
              <a:t> </a:t>
            </a:r>
            <a:r>
              <a:rPr lang="tr-TR" dirty="0" err="1"/>
              <a:t>için</a:t>
            </a:r>
            <a:r>
              <a:rPr lang="tr-TR" dirty="0"/>
              <a:t> kullanılan girdiler arasındaki orandır. </a:t>
            </a:r>
          </a:p>
          <a:p>
            <a:r>
              <a:rPr lang="tr-TR" dirty="0" err="1"/>
              <a:t>Üretkenlik</a:t>
            </a:r>
            <a:r>
              <a:rPr lang="tr-TR" dirty="0"/>
              <a:t> =Çıktı/Girdi</a:t>
            </a:r>
          </a:p>
          <a:p>
            <a:pPr algn="just"/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0594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BA4BBFBB-DD6B-684D-A745-E08CD3848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Ekonomi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4C59AE9-FA41-F840-AB88-2DE48BD724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b="1" dirty="0"/>
              <a:t>Ekonomi</a:t>
            </a:r>
            <a:r>
              <a:rPr lang="tr-TR" dirty="0"/>
              <a:t>, </a:t>
            </a:r>
            <a:r>
              <a:rPr lang="tr-TR" dirty="0" err="1"/>
              <a:t>kişilerin</a:t>
            </a:r>
            <a:r>
              <a:rPr lang="tr-TR" dirty="0"/>
              <a:t> ve toplumların, daha </a:t>
            </a:r>
            <a:r>
              <a:rPr lang="tr-TR" dirty="0" err="1"/>
              <a:t>önceki</a:t>
            </a:r>
            <a:r>
              <a:rPr lang="tr-TR" dirty="0"/>
              <a:t> nesiller ve </a:t>
            </a:r>
            <a:r>
              <a:rPr lang="tr-TR" dirty="0" err="1"/>
              <a:t>doğa</a:t>
            </a:r>
            <a:r>
              <a:rPr lang="tr-TR" dirty="0"/>
              <a:t> tarafından kendilerine </a:t>
            </a:r>
            <a:r>
              <a:rPr lang="tr-TR" dirty="0" err="1"/>
              <a:t>sağlanmıs</a:t>
            </a:r>
            <a:r>
              <a:rPr lang="tr-TR" dirty="0"/>
              <a:t>̧ olan kıt kaynakları kullanma konusunda yaptıkları tercihleri analiz eden bir bilimdir. Yukarıdaki tanımdaki anahtar kelime “tercih” kelimesidir. Ekonomi </a:t>
            </a:r>
            <a:r>
              <a:rPr lang="tr-TR" dirty="0" err="1"/>
              <a:t>davranışsal</a:t>
            </a:r>
            <a:r>
              <a:rPr lang="tr-TR" dirty="0"/>
              <a:t> (sosyal) bir bilimdir. </a:t>
            </a:r>
            <a:r>
              <a:rPr lang="tr-TR" dirty="0" err="1"/>
              <a:t>Genis</a:t>
            </a:r>
            <a:r>
              <a:rPr lang="tr-TR" dirty="0"/>
              <a:t>̧ perspektiften </a:t>
            </a:r>
            <a:r>
              <a:rPr lang="tr-TR" dirty="0" err="1"/>
              <a:t>bakıldığında</a:t>
            </a:r>
            <a:r>
              <a:rPr lang="tr-TR" dirty="0"/>
              <a:t> ekonomi, insanların nasıl tercih yaptıklarını incelemektedir ki bu tercihler bir araya gelmek suretiyle, sosyal tercihlere </a:t>
            </a:r>
            <a:r>
              <a:rPr lang="tr-TR" dirty="0" err="1"/>
              <a:t>dönüşmektedirler</a:t>
            </a:r>
            <a:r>
              <a:rPr lang="tr-TR" dirty="0"/>
              <a:t>. 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Ekonomi </a:t>
            </a:r>
            <a:r>
              <a:rPr lang="tr-TR" dirty="0" err="1"/>
              <a:t>dört</a:t>
            </a:r>
            <a:r>
              <a:rPr lang="tr-TR" dirty="0"/>
              <a:t> temel sebep </a:t>
            </a:r>
            <a:r>
              <a:rPr lang="tr-TR" dirty="0" err="1"/>
              <a:t>için</a:t>
            </a:r>
            <a:r>
              <a:rPr lang="tr-TR" dirty="0"/>
              <a:t> </a:t>
            </a:r>
            <a:r>
              <a:rPr lang="tr-TR" dirty="0" err="1"/>
              <a:t>öğrenilir</a:t>
            </a:r>
            <a:r>
              <a:rPr lang="tr-TR" dirty="0"/>
              <a:t>: bir </a:t>
            </a:r>
            <a:r>
              <a:rPr lang="tr-TR" dirty="0" err="1"/>
              <a:t>düşünce</a:t>
            </a:r>
            <a:r>
              <a:rPr lang="tr-TR" dirty="0"/>
              <a:t> tarzı </a:t>
            </a:r>
            <a:r>
              <a:rPr lang="tr-TR" dirty="0" err="1"/>
              <a:t>geliştirmek</a:t>
            </a:r>
            <a:r>
              <a:rPr lang="tr-TR" dirty="0"/>
              <a:t> </a:t>
            </a:r>
            <a:r>
              <a:rPr lang="tr-TR" dirty="0" err="1"/>
              <a:t>için</a:t>
            </a:r>
            <a:r>
              <a:rPr lang="tr-TR" dirty="0"/>
              <a:t>, toplumu anlamak </a:t>
            </a:r>
            <a:r>
              <a:rPr lang="tr-TR" dirty="0" err="1"/>
              <a:t>için</a:t>
            </a:r>
            <a:r>
              <a:rPr lang="tr-TR" dirty="0"/>
              <a:t>, </a:t>
            </a:r>
            <a:r>
              <a:rPr lang="tr-TR" dirty="0" err="1"/>
              <a:t>küresel</a:t>
            </a:r>
            <a:r>
              <a:rPr lang="tr-TR" dirty="0"/>
              <a:t> olayları anlamak </a:t>
            </a:r>
            <a:r>
              <a:rPr lang="tr-TR" dirty="0" err="1"/>
              <a:t>için</a:t>
            </a:r>
            <a:r>
              <a:rPr lang="tr-TR" dirty="0"/>
              <a:t> ve duyarlı bir </a:t>
            </a:r>
            <a:r>
              <a:rPr lang="tr-TR" dirty="0" err="1"/>
              <a:t>vatandas</a:t>
            </a:r>
            <a:r>
              <a:rPr lang="tr-TR" dirty="0"/>
              <a:t>̧ olmak </a:t>
            </a:r>
            <a:r>
              <a:rPr lang="tr-TR" dirty="0" err="1"/>
              <a:t>için</a:t>
            </a:r>
            <a:r>
              <a:rPr lang="tr-TR" dirty="0"/>
              <a:t>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7653466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7D42F3D0-DB03-204F-898E-D68918542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Kârlılık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98AE0FC-818F-E843-AC57-CCE2F4A05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/>
              <a:t>Bir </a:t>
            </a:r>
            <a:r>
              <a:rPr lang="tr-TR" dirty="0" err="1"/>
              <a:t>dönemde</a:t>
            </a:r>
            <a:r>
              <a:rPr lang="tr-TR" dirty="0"/>
              <a:t> bir </a:t>
            </a:r>
            <a:r>
              <a:rPr lang="tr-TR" dirty="0" err="1"/>
              <a:t>işletme</a:t>
            </a:r>
            <a:r>
              <a:rPr lang="tr-TR" dirty="0"/>
              <a:t> faaliyetinin sonucunda </a:t>
            </a:r>
            <a:r>
              <a:rPr lang="tr-TR" dirty="0" err="1"/>
              <a:t>işletmenin</a:t>
            </a:r>
            <a:r>
              <a:rPr lang="tr-TR" dirty="0"/>
              <a:t> </a:t>
            </a:r>
            <a:r>
              <a:rPr lang="tr-TR" dirty="0" err="1"/>
              <a:t>kullandığı</a:t>
            </a:r>
            <a:r>
              <a:rPr lang="tr-TR" dirty="0"/>
              <a:t> sermayenin ne </a:t>
            </a:r>
            <a:r>
              <a:rPr lang="tr-TR" dirty="0" err="1"/>
              <a:t>ölçüde</a:t>
            </a:r>
            <a:r>
              <a:rPr lang="tr-TR" dirty="0"/>
              <a:t> karlı </a:t>
            </a:r>
            <a:r>
              <a:rPr lang="tr-TR" dirty="0" err="1"/>
              <a:t>kullandığını</a:t>
            </a:r>
            <a:r>
              <a:rPr lang="tr-TR" dirty="0"/>
              <a:t> belirlemeye yarar. </a:t>
            </a:r>
          </a:p>
          <a:p>
            <a:pPr algn="just"/>
            <a:r>
              <a:rPr lang="tr-TR" dirty="0"/>
              <a:t>Karlılık=Toplam kâr / Toplam sermaye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Not: kârlılık ile kâr farklı kavramlardır. 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Bir yatırımcı olsanız kârı yüksek (örneğin otomobil satıcısı yıllık 1 milyon kâr ediyor) kârlılığı yüksek olan (örneğin 10) firmaya ortak olursunuz?</a:t>
            </a:r>
          </a:p>
        </p:txBody>
      </p:sp>
    </p:spTree>
    <p:extLst>
      <p:ext uri="{BB962C8B-B14F-4D97-AF65-F5344CB8AC3E}">
        <p14:creationId xmlns:p14="http://schemas.microsoft.com/office/powerpoint/2010/main" val="16508994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C2F001CA-1384-0247-A2EA-5AFA148B9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İstihdam ve işsizlik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5518A99-8CFE-3E4E-B1AC-922F9FBC9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/>
              <a:t>Ekonomide istihdam, </a:t>
            </a:r>
            <a:r>
              <a:rPr lang="tr-TR" dirty="0" err="1"/>
              <a:t>üretim</a:t>
            </a:r>
            <a:r>
              <a:rPr lang="tr-TR" dirty="0"/>
              <a:t> </a:t>
            </a:r>
            <a:r>
              <a:rPr lang="tr-TR" dirty="0" err="1"/>
              <a:t>faktörlerinin</a:t>
            </a:r>
            <a:r>
              <a:rPr lang="tr-TR" dirty="0"/>
              <a:t> </a:t>
            </a:r>
            <a:r>
              <a:rPr lang="tr-TR" dirty="0" err="1"/>
              <a:t>üretime</a:t>
            </a:r>
            <a:r>
              <a:rPr lang="tr-TR" dirty="0"/>
              <a:t> alınması anlamında kullanılır. </a:t>
            </a:r>
          </a:p>
          <a:p>
            <a:pPr algn="just"/>
            <a:r>
              <a:rPr lang="tr-TR" dirty="0"/>
              <a:t>Ama istihdam ifadesi ile daha </a:t>
            </a:r>
            <a:r>
              <a:rPr lang="tr-TR" dirty="0" err="1"/>
              <a:t>çok</a:t>
            </a:r>
            <a:r>
              <a:rPr lang="tr-TR" dirty="0"/>
              <a:t> </a:t>
            </a:r>
            <a:r>
              <a:rPr lang="tr-TR" dirty="0" err="1"/>
              <a:t>işgücünün</a:t>
            </a:r>
            <a:r>
              <a:rPr lang="tr-TR" dirty="0"/>
              <a:t> istihdamı yani </a:t>
            </a:r>
            <a:r>
              <a:rPr lang="tr-TR" dirty="0" err="1"/>
              <a:t>üretime</a:t>
            </a:r>
            <a:r>
              <a:rPr lang="tr-TR" dirty="0"/>
              <a:t> katılması olarak </a:t>
            </a:r>
            <a:r>
              <a:rPr lang="tr-TR" dirty="0" err="1"/>
              <a:t>değerlendirilmektedir</a:t>
            </a:r>
            <a:r>
              <a:rPr lang="tr-TR" dirty="0"/>
              <a:t>. </a:t>
            </a:r>
          </a:p>
          <a:p>
            <a:pPr algn="just"/>
            <a:r>
              <a:rPr lang="tr-TR" dirty="0"/>
              <a:t>Buna </a:t>
            </a:r>
            <a:r>
              <a:rPr lang="tr-TR" dirty="0" err="1"/>
              <a:t>göre</a:t>
            </a:r>
            <a:r>
              <a:rPr lang="tr-TR" dirty="0"/>
              <a:t> istihdam, </a:t>
            </a:r>
            <a:r>
              <a:rPr lang="tr-TR" dirty="0" err="1"/>
              <a:t>çalışma</a:t>
            </a:r>
            <a:r>
              <a:rPr lang="tr-TR" dirty="0"/>
              <a:t> </a:t>
            </a:r>
            <a:r>
              <a:rPr lang="tr-TR" dirty="0" err="1"/>
              <a:t>yaşında</a:t>
            </a:r>
            <a:r>
              <a:rPr lang="tr-TR" dirty="0"/>
              <a:t> olup da </a:t>
            </a:r>
            <a:r>
              <a:rPr lang="tr-TR" dirty="0" err="1"/>
              <a:t>çalışma</a:t>
            </a:r>
            <a:r>
              <a:rPr lang="tr-TR" dirty="0"/>
              <a:t> ve gelir </a:t>
            </a:r>
            <a:r>
              <a:rPr lang="tr-TR" dirty="0" err="1"/>
              <a:t>sağlama</a:t>
            </a:r>
            <a:r>
              <a:rPr lang="tr-TR" dirty="0"/>
              <a:t> kararında olan bireylerin hizmetlerinden yararlanmak </a:t>
            </a:r>
            <a:r>
              <a:rPr lang="tr-TR" dirty="0" err="1"/>
              <a:t>üzere</a:t>
            </a:r>
            <a:r>
              <a:rPr lang="tr-TR" dirty="0"/>
              <a:t> </a:t>
            </a:r>
            <a:r>
              <a:rPr lang="tr-TR" dirty="0" err="1"/>
              <a:t>üretim</a:t>
            </a:r>
            <a:r>
              <a:rPr lang="tr-TR" dirty="0"/>
              <a:t> faaliyetlerinde bulunmalarıdır. </a:t>
            </a:r>
          </a:p>
          <a:p>
            <a:pPr algn="just"/>
            <a:r>
              <a:rPr lang="tr-TR" dirty="0"/>
              <a:t>Bir ekonomide, </a:t>
            </a:r>
            <a:r>
              <a:rPr lang="tr-TR" dirty="0" err="1"/>
              <a:t>çalışabilir</a:t>
            </a:r>
            <a:r>
              <a:rPr lang="tr-TR" dirty="0"/>
              <a:t> </a:t>
            </a:r>
            <a:r>
              <a:rPr lang="tr-TR" dirty="0" err="1"/>
              <a:t>yaşta</a:t>
            </a:r>
            <a:r>
              <a:rPr lang="tr-TR" dirty="0"/>
              <a:t> olup da cari </a:t>
            </a:r>
            <a:r>
              <a:rPr lang="tr-TR" dirty="0" err="1"/>
              <a:t>ücret</a:t>
            </a:r>
            <a:r>
              <a:rPr lang="tr-TR" dirty="0"/>
              <a:t> seviyesinde </a:t>
            </a:r>
            <a:r>
              <a:rPr lang="tr-TR" dirty="0" err="1"/>
              <a:t>çalışmak</a:t>
            </a:r>
            <a:r>
              <a:rPr lang="tr-TR" dirty="0"/>
              <a:t> istemesine </a:t>
            </a:r>
            <a:r>
              <a:rPr lang="tr-TR" dirty="0" err="1"/>
              <a:t>rağmen</a:t>
            </a:r>
            <a:r>
              <a:rPr lang="tr-TR" dirty="0"/>
              <a:t> iş bulamayanlara </a:t>
            </a:r>
            <a:r>
              <a:rPr lang="tr-TR" dirty="0" err="1"/>
              <a:t>işsiz</a:t>
            </a:r>
            <a:r>
              <a:rPr lang="tr-TR" dirty="0"/>
              <a:t> denir. </a:t>
            </a:r>
            <a:r>
              <a:rPr lang="tr-TR" dirty="0" err="1"/>
              <a:t>İşsiz</a:t>
            </a:r>
            <a:r>
              <a:rPr lang="tr-TR" dirty="0"/>
              <a:t> sayısı bir </a:t>
            </a:r>
            <a:r>
              <a:rPr lang="tr-TR" dirty="0" err="1"/>
              <a:t>ülkede</a:t>
            </a:r>
            <a:r>
              <a:rPr lang="tr-TR" dirty="0"/>
              <a:t> eksik istihdam durumunun </a:t>
            </a:r>
            <a:r>
              <a:rPr lang="tr-TR" dirty="0" err="1"/>
              <a:t>olduğunu</a:t>
            </a:r>
            <a:r>
              <a:rPr lang="tr-TR" dirty="0"/>
              <a:t> </a:t>
            </a:r>
            <a:r>
              <a:rPr lang="tr-TR" dirty="0" err="1"/>
              <a:t>gösterir</a:t>
            </a:r>
            <a:r>
              <a:rPr lang="tr-TR" dirty="0"/>
              <a:t>. Tam istihdamda </a:t>
            </a:r>
            <a:r>
              <a:rPr lang="tr-TR" dirty="0" err="1"/>
              <a:t>işsiz</a:t>
            </a:r>
            <a:r>
              <a:rPr lang="tr-TR" dirty="0"/>
              <a:t> kalmaz.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58668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D174B62-D664-2047-A80A-EC7E21768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Fırsat Maliyeti 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630360F-B5C2-1B40-B5BB-52631AA72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/>
              <a:t>Ekonomi </a:t>
            </a:r>
            <a:r>
              <a:rPr lang="tr-TR" dirty="0" err="1"/>
              <a:t>öğrenmenin</a:t>
            </a:r>
            <a:r>
              <a:rPr lang="tr-TR" dirty="0"/>
              <a:t> belki de en </a:t>
            </a:r>
            <a:r>
              <a:rPr lang="tr-TR" dirty="0" err="1"/>
              <a:t>önemli</a:t>
            </a:r>
            <a:r>
              <a:rPr lang="tr-TR" dirty="0"/>
              <a:t> nedeni bir </a:t>
            </a:r>
            <a:r>
              <a:rPr lang="tr-TR" dirty="0" err="1"/>
              <a:t>düşünce</a:t>
            </a:r>
            <a:r>
              <a:rPr lang="tr-TR" dirty="0"/>
              <a:t> tarzı </a:t>
            </a:r>
            <a:r>
              <a:rPr lang="tr-TR" dirty="0" err="1"/>
              <a:t>geliştirmektir</a:t>
            </a:r>
            <a:r>
              <a:rPr lang="tr-TR" dirty="0"/>
              <a:t>. </a:t>
            </a:r>
          </a:p>
          <a:p>
            <a:pPr algn="just"/>
            <a:r>
              <a:rPr lang="tr-TR" b="1" dirty="0"/>
              <a:t>Fırsat (alternatif) Maliyeti </a:t>
            </a:r>
            <a:r>
              <a:rPr lang="tr-TR" dirty="0"/>
              <a:t>Bir ekonominin </a:t>
            </a:r>
            <a:r>
              <a:rPr lang="tr-TR" dirty="0" err="1"/>
              <a:t>gidişatı</a:t>
            </a:r>
            <a:r>
              <a:rPr lang="tr-TR" dirty="0"/>
              <a:t> binlerce insanın bireysel kararlarına </a:t>
            </a:r>
            <a:r>
              <a:rPr lang="tr-TR" dirty="0" err="1"/>
              <a:t>bağlı</a:t>
            </a:r>
            <a:r>
              <a:rPr lang="tr-TR" dirty="0"/>
              <a:t> olarak </a:t>
            </a:r>
            <a:r>
              <a:rPr lang="tr-TR" dirty="0" err="1"/>
              <a:t>gelişmektedir</a:t>
            </a:r>
            <a:r>
              <a:rPr lang="tr-TR" dirty="0"/>
              <a:t>. </a:t>
            </a:r>
            <a:r>
              <a:rPr lang="tr-TR" dirty="0" err="1"/>
              <a:t>İnsanlar</a:t>
            </a:r>
            <a:r>
              <a:rPr lang="tr-TR" dirty="0"/>
              <a:t> sahip oldukları gelirlerini piyasadaki mallar arasında nasıl </a:t>
            </a:r>
            <a:r>
              <a:rPr lang="tr-TR" dirty="0" err="1"/>
              <a:t>dağıtacaklarına</a:t>
            </a:r>
            <a:r>
              <a:rPr lang="tr-TR" dirty="0"/>
              <a:t> karar vermek zorundadırlar </a:t>
            </a:r>
          </a:p>
          <a:p>
            <a:pPr algn="just"/>
            <a:r>
              <a:rPr lang="tr-TR" dirty="0" err="1"/>
              <a:t>Çoğu</a:t>
            </a:r>
            <a:r>
              <a:rPr lang="tr-TR" dirty="0"/>
              <a:t> zaman kararlarımızı belirlerken bir ikilem </a:t>
            </a:r>
            <a:r>
              <a:rPr lang="tr-TR" dirty="0" err="1"/>
              <a:t>içerisinde</a:t>
            </a:r>
            <a:r>
              <a:rPr lang="tr-TR" dirty="0"/>
              <a:t> kalırız. </a:t>
            </a:r>
            <a:r>
              <a:rPr lang="tr-TR" b="1" dirty="0"/>
              <a:t>Fırsat maliyeti</a:t>
            </a:r>
            <a:r>
              <a:rPr lang="tr-TR" dirty="0"/>
              <a:t>-bir karar verilirken, </a:t>
            </a:r>
            <a:r>
              <a:rPr lang="tr-TR" dirty="0" err="1"/>
              <a:t>vazgeçmek</a:t>
            </a:r>
            <a:r>
              <a:rPr lang="tr-TR" dirty="0"/>
              <a:t> zorunda </a:t>
            </a:r>
            <a:r>
              <a:rPr lang="tr-TR" dirty="0" err="1"/>
              <a:t>olduğumuz</a:t>
            </a:r>
            <a:r>
              <a:rPr lang="tr-TR" dirty="0"/>
              <a:t> en iyi alternatif. </a:t>
            </a:r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41643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7B414DB-984B-B34D-9826-8223FED69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Marjinal Maliyet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FF233B7-22F9-A449-B015-28A3B96903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/>
              <a:t>Fırsat maliyetinin </a:t>
            </a:r>
            <a:r>
              <a:rPr lang="tr-TR" dirty="0" err="1"/>
              <a:t>oluşmasının</a:t>
            </a:r>
            <a:r>
              <a:rPr lang="tr-TR" dirty="0"/>
              <a:t> sebebi, kaynakların </a:t>
            </a:r>
            <a:r>
              <a:rPr lang="tr-TR" b="1" dirty="0"/>
              <a:t>kıt </a:t>
            </a:r>
            <a:r>
              <a:rPr lang="tr-TR" dirty="0"/>
              <a:t>olmasıdır. </a:t>
            </a:r>
            <a:r>
              <a:rPr lang="tr-TR" b="1" dirty="0"/>
              <a:t>Kıt </a:t>
            </a:r>
            <a:r>
              <a:rPr lang="tr-TR" dirty="0"/>
              <a:t>kelimesi aynı zamanda sınırlı anlamına gelmektedir </a:t>
            </a:r>
          </a:p>
          <a:p>
            <a:pPr algn="just"/>
            <a:r>
              <a:rPr lang="tr-TR" b="1" dirty="0" err="1"/>
              <a:t>Marjinalizm</a:t>
            </a:r>
            <a:r>
              <a:rPr lang="tr-TR" b="1" dirty="0"/>
              <a:t> - </a:t>
            </a:r>
            <a:r>
              <a:rPr lang="tr-TR" dirty="0"/>
              <a:t>Verilen bir karar dolayısıyla </a:t>
            </a:r>
            <a:r>
              <a:rPr lang="tr-TR" dirty="0" err="1"/>
              <a:t>oluşan</a:t>
            </a:r>
            <a:r>
              <a:rPr lang="tr-TR" dirty="0"/>
              <a:t> ek maliyetin veya faydanın incelenmesidir. </a:t>
            </a:r>
          </a:p>
          <a:p>
            <a:r>
              <a:rPr lang="tr-TR" dirty="0"/>
              <a:t>Teknik olarak, bir birim daha fazla mal ve hizmet </a:t>
            </a:r>
            <a:r>
              <a:rPr lang="tr-TR" dirty="0" err="1"/>
              <a:t>üretebilmek</a:t>
            </a:r>
            <a:r>
              <a:rPr lang="tr-TR" dirty="0"/>
              <a:t> </a:t>
            </a:r>
            <a:r>
              <a:rPr lang="tr-TR" dirty="0" err="1"/>
              <a:t>için</a:t>
            </a:r>
            <a:r>
              <a:rPr lang="tr-TR" dirty="0"/>
              <a:t> yapılması gereken maliyete </a:t>
            </a:r>
            <a:r>
              <a:rPr lang="tr-TR" b="1" i="1" dirty="0"/>
              <a:t>marjinal maliyet </a:t>
            </a:r>
            <a:r>
              <a:rPr lang="tr-TR" dirty="0"/>
              <a:t>diyoruz.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29895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4D7CE298-C779-0B43-8C27-C7B19FA80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Ekonominin Kapsamı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E5560E4-797F-CD49-900E-FAE1EB946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b="1" dirty="0"/>
              <a:t>Mikroekonomi </a:t>
            </a:r>
            <a:r>
              <a:rPr lang="tr-TR" dirty="0"/>
              <a:t>ekonominin bireysel </a:t>
            </a:r>
            <a:r>
              <a:rPr lang="tr-TR" dirty="0" err="1"/>
              <a:t>endüstrilerin</a:t>
            </a:r>
            <a:r>
              <a:rPr lang="tr-TR" dirty="0"/>
              <a:t> nasıl </a:t>
            </a:r>
            <a:r>
              <a:rPr lang="tr-TR" dirty="0" err="1"/>
              <a:t>işlediğini</a:t>
            </a:r>
            <a:r>
              <a:rPr lang="tr-TR" dirty="0"/>
              <a:t> ve bireysel karar vericilerin (firmaların ve hane halkının) </a:t>
            </a:r>
            <a:r>
              <a:rPr lang="tr-TR" dirty="0" err="1"/>
              <a:t>davranışlarını</a:t>
            </a:r>
            <a:r>
              <a:rPr lang="tr-TR" dirty="0"/>
              <a:t> analiz eden bir dalıdır.</a:t>
            </a:r>
          </a:p>
          <a:p>
            <a:pPr algn="just"/>
            <a:br>
              <a:rPr lang="tr-TR" dirty="0"/>
            </a:br>
            <a:r>
              <a:rPr lang="tr-TR" dirty="0"/>
              <a:t>Bu karar birimleri firmalar ve </a:t>
            </a:r>
            <a:r>
              <a:rPr lang="tr-TR" dirty="0" err="1"/>
              <a:t>tüketicilerdir</a:t>
            </a:r>
            <a:r>
              <a:rPr lang="tr-TR" dirty="0"/>
              <a:t>. </a:t>
            </a:r>
          </a:p>
          <a:p>
            <a:pPr algn="just"/>
            <a:endParaRPr lang="tr-TR" dirty="0"/>
          </a:p>
          <a:p>
            <a:pPr algn="just"/>
            <a:r>
              <a:rPr lang="tr-TR" b="1" dirty="0"/>
              <a:t>Makroekonomi </a:t>
            </a:r>
            <a:r>
              <a:rPr lang="tr-TR" dirty="0"/>
              <a:t>Ekonominin, gelir, istihdam, </a:t>
            </a:r>
            <a:r>
              <a:rPr lang="tr-TR" dirty="0" err="1"/>
              <a:t>çıktı</a:t>
            </a:r>
            <a:r>
              <a:rPr lang="tr-TR" dirty="0"/>
              <a:t> gibi </a:t>
            </a:r>
            <a:r>
              <a:rPr lang="tr-TR" dirty="0" err="1"/>
              <a:t>ülke</a:t>
            </a:r>
            <a:r>
              <a:rPr lang="tr-TR" dirty="0"/>
              <a:t> </a:t>
            </a:r>
            <a:r>
              <a:rPr lang="tr-TR" dirty="0" err="1"/>
              <a:t>düzeyindeki</a:t>
            </a:r>
            <a:r>
              <a:rPr lang="tr-TR" dirty="0"/>
              <a:t> toplam </a:t>
            </a:r>
            <a:r>
              <a:rPr lang="tr-TR" dirty="0" err="1"/>
              <a:t>büyüklükleri</a:t>
            </a:r>
            <a:r>
              <a:rPr lang="tr-TR" dirty="0"/>
              <a:t> inceleyen bir dalıdır. </a:t>
            </a:r>
          </a:p>
          <a:p>
            <a:pPr algn="just"/>
            <a:r>
              <a:rPr lang="tr-TR" b="1" dirty="0"/>
              <a:t>Makroekonomi </a:t>
            </a:r>
            <a:r>
              <a:rPr lang="tr-TR" dirty="0"/>
              <a:t>ekonomiye bir </a:t>
            </a:r>
            <a:r>
              <a:rPr lang="tr-TR" dirty="0" err="1"/>
              <a:t>bütün</a:t>
            </a:r>
            <a:r>
              <a:rPr lang="tr-TR" dirty="0"/>
              <a:t> olarak bakar. </a:t>
            </a:r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89456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7EC6818-EEC2-6343-AB7F-44C354246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Ekonomi metodu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838CF97-578A-374C-A1FF-7CA9323843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dirty="0"/>
              <a:t>Ekonomi iki </a:t>
            </a:r>
            <a:r>
              <a:rPr lang="tr-TR" dirty="0" err="1"/>
              <a:t>tür</a:t>
            </a:r>
            <a:r>
              <a:rPr lang="tr-TR" dirty="0"/>
              <a:t> soruya cevap verir: pozitif ve normatif sorular. </a:t>
            </a:r>
          </a:p>
          <a:p>
            <a:endParaRPr lang="tr-TR" dirty="0"/>
          </a:p>
          <a:p>
            <a:pPr algn="just"/>
            <a:r>
              <a:rPr lang="tr-TR" b="1" dirty="0"/>
              <a:t>Pozitif ekonomi </a:t>
            </a:r>
            <a:r>
              <a:rPr lang="tr-TR" dirty="0" err="1"/>
              <a:t>kişisel</a:t>
            </a:r>
            <a:r>
              <a:rPr lang="tr-TR" dirty="0"/>
              <a:t> yorumlara </a:t>
            </a:r>
            <a:r>
              <a:rPr lang="tr-TR" dirty="0" err="1"/>
              <a:t>başvurmaksızın</a:t>
            </a:r>
            <a:r>
              <a:rPr lang="tr-TR" dirty="0"/>
              <a:t>, sistemin </a:t>
            </a:r>
            <a:r>
              <a:rPr lang="tr-TR" dirty="0" err="1"/>
              <a:t>işleyişini</a:t>
            </a:r>
            <a:r>
              <a:rPr lang="tr-TR" dirty="0"/>
              <a:t> anlamaya </a:t>
            </a:r>
            <a:r>
              <a:rPr lang="tr-TR" dirty="0" err="1"/>
              <a:t>yönelik</a:t>
            </a:r>
            <a:r>
              <a:rPr lang="tr-TR" dirty="0"/>
              <a:t> analizler yapan ekonomik </a:t>
            </a:r>
            <a:r>
              <a:rPr lang="tr-TR" dirty="0" err="1"/>
              <a:t>yaklaşıma</a:t>
            </a:r>
            <a:r>
              <a:rPr lang="tr-TR" dirty="0"/>
              <a:t> verilen isimdir. Neyin var </a:t>
            </a:r>
            <a:r>
              <a:rPr lang="tr-TR" dirty="0" err="1"/>
              <a:t>olduğunu</a:t>
            </a:r>
            <a:r>
              <a:rPr lang="tr-TR" dirty="0"/>
              <a:t> ve nasıl </a:t>
            </a:r>
            <a:r>
              <a:rPr lang="tr-TR" dirty="0" err="1"/>
              <a:t>çalıştığını</a:t>
            </a:r>
            <a:r>
              <a:rPr lang="tr-TR" dirty="0"/>
              <a:t> </a:t>
            </a:r>
            <a:r>
              <a:rPr lang="tr-TR" dirty="0" err="1"/>
              <a:t>açıklar</a:t>
            </a:r>
            <a:r>
              <a:rPr lang="tr-TR" dirty="0"/>
              <a:t>.  </a:t>
            </a:r>
          </a:p>
          <a:p>
            <a:pPr algn="just"/>
            <a:r>
              <a:rPr lang="tr-TR" dirty="0"/>
              <a:t>(</a:t>
            </a:r>
            <a:r>
              <a:rPr lang="tr-TR" i="1" dirty="0"/>
              <a:t>Bir başka </a:t>
            </a:r>
            <a:r>
              <a:rPr lang="tr-TR" i="1" dirty="0" err="1"/>
              <a:t>diyişle</a:t>
            </a:r>
            <a:r>
              <a:rPr lang="tr-TR" i="1" dirty="0"/>
              <a:t> verilere dayanır sübjektif yorumlar içermez</a:t>
            </a:r>
            <a:r>
              <a:rPr lang="tr-TR" dirty="0"/>
              <a:t>)</a:t>
            </a:r>
          </a:p>
          <a:p>
            <a:pPr marL="0" indent="0" algn="just">
              <a:buNone/>
            </a:pPr>
            <a:endParaRPr lang="tr-TR" dirty="0"/>
          </a:p>
          <a:p>
            <a:pPr algn="just"/>
            <a:r>
              <a:rPr lang="tr-TR" b="1" dirty="0"/>
              <a:t>Normatif ekonomi </a:t>
            </a:r>
            <a:r>
              <a:rPr lang="tr-TR" dirty="0"/>
              <a:t>ekonomik bir durumu inceleyen ve onun iyi veya </a:t>
            </a:r>
            <a:r>
              <a:rPr lang="tr-TR" dirty="0" err="1"/>
              <a:t>kötülüğu</a:t>
            </a:r>
            <a:r>
              <a:rPr lang="tr-TR" dirty="0"/>
              <a:t>̈ konusunda </a:t>
            </a:r>
            <a:r>
              <a:rPr lang="tr-TR" dirty="0" err="1"/>
              <a:t>görüs</a:t>
            </a:r>
            <a:r>
              <a:rPr lang="tr-TR" dirty="0"/>
              <a:t>̧ bildiren ve ona </a:t>
            </a:r>
            <a:r>
              <a:rPr lang="tr-TR" dirty="0" err="1"/>
              <a:t>göre</a:t>
            </a:r>
            <a:r>
              <a:rPr lang="tr-TR" dirty="0"/>
              <a:t> harekete </a:t>
            </a:r>
            <a:r>
              <a:rPr lang="tr-TR" dirty="0" err="1"/>
              <a:t>geçen</a:t>
            </a:r>
            <a:r>
              <a:rPr lang="tr-TR" dirty="0"/>
              <a:t> ekonomik </a:t>
            </a:r>
            <a:r>
              <a:rPr lang="tr-TR" dirty="0" err="1"/>
              <a:t>yaklaşıma</a:t>
            </a:r>
            <a:r>
              <a:rPr lang="tr-TR" dirty="0"/>
              <a:t> verilen isimdir. Politika ekonomisi olarak da adlandırılır. </a:t>
            </a:r>
          </a:p>
          <a:p>
            <a:pPr algn="just"/>
            <a:r>
              <a:rPr lang="tr-TR" dirty="0"/>
              <a:t>(</a:t>
            </a:r>
            <a:r>
              <a:rPr lang="tr-TR" i="1" dirty="0" err="1"/>
              <a:t>Subjektif</a:t>
            </a:r>
            <a:r>
              <a:rPr lang="tr-TR" i="1" dirty="0"/>
              <a:t> yorumlar içerebilir</a:t>
            </a:r>
            <a:r>
              <a:rPr lang="tr-TR" dirty="0"/>
              <a:t>)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Ekonomik teoriler zaman zaman yeni ve </a:t>
            </a:r>
            <a:r>
              <a:rPr lang="tr-TR" dirty="0" err="1"/>
              <a:t>çelişkili</a:t>
            </a:r>
            <a:r>
              <a:rPr lang="tr-TR" dirty="0"/>
              <a:t> verilerle </a:t>
            </a:r>
            <a:r>
              <a:rPr lang="tr-TR" dirty="0" err="1"/>
              <a:t>karşı</a:t>
            </a:r>
            <a:r>
              <a:rPr lang="tr-TR" dirty="0"/>
              <a:t> </a:t>
            </a:r>
            <a:r>
              <a:rPr lang="tr-TR" dirty="0" err="1"/>
              <a:t>karşıya</a:t>
            </a:r>
            <a:r>
              <a:rPr lang="tr-TR" dirty="0"/>
              <a:t> kalmaktadır. Verilerin toplanması ve ekonomik teorilerin test edilmesinde kullanılması </a:t>
            </a:r>
            <a:r>
              <a:rPr lang="tr-TR" dirty="0" err="1"/>
              <a:t>işlemine</a:t>
            </a:r>
            <a:r>
              <a:rPr lang="tr-TR" dirty="0"/>
              <a:t> </a:t>
            </a:r>
            <a:r>
              <a:rPr lang="tr-TR" b="1" dirty="0"/>
              <a:t>ampirik ekonomi </a:t>
            </a:r>
            <a:r>
              <a:rPr lang="tr-TR" dirty="0"/>
              <a:t>denilmektedir. </a:t>
            </a:r>
          </a:p>
          <a:p>
            <a:pPr marL="0" indent="0" algn="just">
              <a:buNone/>
            </a:pPr>
            <a:endParaRPr lang="tr-TR" dirty="0"/>
          </a:p>
          <a:p>
            <a:pPr marL="0" indent="0" algn="just">
              <a:buNone/>
            </a:pP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1882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8174C934-F8F9-2C42-BDBE-6CA4D8888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Ekonomik Problem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D7C9457-7A25-4D4E-8BDD-A7161B619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tr-TR" dirty="0"/>
              <a:t>Ekonomik sistemin </a:t>
            </a:r>
            <a:r>
              <a:rPr lang="tr-TR" dirty="0" err="1"/>
              <a:t>işleyişinin</a:t>
            </a:r>
            <a:r>
              <a:rPr lang="tr-TR" dirty="0"/>
              <a:t> </a:t>
            </a:r>
            <a:r>
              <a:rPr lang="tr-TR" dirty="0" err="1"/>
              <a:t>anlaşılması</a:t>
            </a:r>
            <a:r>
              <a:rPr lang="tr-TR" dirty="0"/>
              <a:t> </a:t>
            </a:r>
            <a:r>
              <a:rPr lang="tr-TR" dirty="0" err="1"/>
              <a:t>için</a:t>
            </a:r>
            <a:r>
              <a:rPr lang="tr-TR" dirty="0"/>
              <a:t> cevaplandırılması gereken </a:t>
            </a:r>
            <a:r>
              <a:rPr lang="tr-TR" dirty="0" err="1"/>
              <a:t>üc</a:t>
            </a:r>
            <a:r>
              <a:rPr lang="tr-TR" dirty="0"/>
              <a:t>̧ temel soruyu ortaya koymaktadır. </a:t>
            </a:r>
          </a:p>
          <a:p>
            <a:pPr lvl="1" algn="just"/>
            <a:r>
              <a:rPr lang="tr-TR" dirty="0"/>
              <a:t>Ne </a:t>
            </a:r>
            <a:r>
              <a:rPr lang="tr-TR" dirty="0" err="1"/>
              <a:t>üretilecek</a:t>
            </a:r>
            <a:r>
              <a:rPr lang="tr-TR" dirty="0"/>
              <a:t>? </a:t>
            </a:r>
          </a:p>
          <a:p>
            <a:pPr lvl="1" algn="just"/>
            <a:r>
              <a:rPr lang="tr-TR" dirty="0"/>
              <a:t>Nasıl </a:t>
            </a:r>
            <a:r>
              <a:rPr lang="tr-TR" dirty="0" err="1"/>
              <a:t>üretilecek</a:t>
            </a:r>
            <a:r>
              <a:rPr lang="tr-TR" dirty="0"/>
              <a:t>? </a:t>
            </a:r>
          </a:p>
          <a:p>
            <a:pPr lvl="1" algn="just"/>
            <a:r>
              <a:rPr lang="tr-TR" dirty="0"/>
              <a:t>Kim </a:t>
            </a:r>
            <a:r>
              <a:rPr lang="tr-TR" dirty="0" err="1"/>
              <a:t>için</a:t>
            </a:r>
            <a:r>
              <a:rPr lang="tr-TR" dirty="0"/>
              <a:t> </a:t>
            </a:r>
            <a:r>
              <a:rPr lang="tr-TR" dirty="0" err="1"/>
              <a:t>üretilecek</a:t>
            </a:r>
            <a:r>
              <a:rPr lang="tr-TR" dirty="0"/>
              <a:t>? 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Temel üretim faktörü: </a:t>
            </a:r>
          </a:p>
          <a:p>
            <a:pPr lvl="1" algn="just"/>
            <a:r>
              <a:rPr lang="tr-TR" dirty="0"/>
              <a:t>Toprak (</a:t>
            </a:r>
            <a:r>
              <a:rPr lang="tr-TR" dirty="0" err="1"/>
              <a:t>gayrımenkül</a:t>
            </a:r>
            <a:r>
              <a:rPr lang="tr-TR" dirty="0"/>
              <a:t>, ofis)</a:t>
            </a:r>
          </a:p>
          <a:p>
            <a:pPr lvl="1" algn="just"/>
            <a:r>
              <a:rPr lang="tr-TR" dirty="0"/>
              <a:t>Emek (beyin yada fiziksel)</a:t>
            </a:r>
          </a:p>
          <a:p>
            <a:pPr lvl="1" algn="just"/>
            <a:r>
              <a:rPr lang="tr-TR" dirty="0"/>
              <a:t>Sermaye (varlıklar, hammadde)</a:t>
            </a:r>
          </a:p>
          <a:p>
            <a:pPr lvl="1" algn="just"/>
            <a:r>
              <a:rPr lang="tr-TR" dirty="0"/>
              <a:t>Girişim (teşebbüs)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Kıt kaynakları faydalı mal ve hizmetlere </a:t>
            </a:r>
            <a:r>
              <a:rPr lang="tr-TR" dirty="0" err="1"/>
              <a:t>dönüştüren</a:t>
            </a:r>
            <a:r>
              <a:rPr lang="tr-TR" dirty="0"/>
              <a:t> </a:t>
            </a:r>
            <a:r>
              <a:rPr lang="tr-TR" dirty="0" err="1"/>
              <a:t>sürec</a:t>
            </a:r>
            <a:r>
              <a:rPr lang="tr-TR" dirty="0"/>
              <a:t>̧ </a:t>
            </a:r>
            <a:r>
              <a:rPr lang="tr-TR" b="1" dirty="0" err="1"/>
              <a:t>üretim</a:t>
            </a:r>
            <a:r>
              <a:rPr lang="tr-TR" b="1" dirty="0"/>
              <a:t> </a:t>
            </a:r>
            <a:r>
              <a:rPr lang="tr-TR" dirty="0"/>
              <a:t>olarak adlandırılır. 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Yazılım Ekonomisi dersinde temel üretim faktörlerimiz ne olmalı ve nasıl ölçülebilir olmalı sorularına cevap bulmak olacak.</a:t>
            </a:r>
          </a:p>
          <a:p>
            <a:r>
              <a:rPr lang="tr-T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70725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CCEBD0A-C1DF-B041-A88D-C401E78FC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Yatırım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51A3215-0A4C-2A46-9134-C862FD4F9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tr-TR" dirty="0"/>
              <a:t>Yeni sermaye </a:t>
            </a:r>
            <a:r>
              <a:rPr lang="tr-TR" dirty="0" err="1"/>
              <a:t>üretmek</a:t>
            </a:r>
            <a:r>
              <a:rPr lang="tr-TR" dirty="0"/>
              <a:t> </a:t>
            </a:r>
            <a:r>
              <a:rPr lang="tr-TR" dirty="0" err="1"/>
              <a:t>için</a:t>
            </a:r>
            <a:r>
              <a:rPr lang="tr-TR" dirty="0"/>
              <a:t> kaynaklan kullanma </a:t>
            </a:r>
            <a:r>
              <a:rPr lang="tr-TR" dirty="0" err="1"/>
              <a:t>sürecidir</a:t>
            </a:r>
            <a:r>
              <a:rPr lang="tr-TR" dirty="0"/>
              <a:t>.</a:t>
            </a:r>
          </a:p>
          <a:p>
            <a:pPr algn="just"/>
            <a:endParaRPr lang="tr-TR" dirty="0"/>
          </a:p>
          <a:p>
            <a:pPr algn="just"/>
            <a:r>
              <a:rPr lang="tr-TR" dirty="0" err="1"/>
              <a:t>Günlük</a:t>
            </a:r>
            <a:r>
              <a:rPr lang="tr-TR" dirty="0"/>
              <a:t> dilde </a:t>
            </a:r>
            <a:r>
              <a:rPr lang="tr-TR" i="1" dirty="0"/>
              <a:t>yatırım </a:t>
            </a:r>
            <a:r>
              <a:rPr lang="tr-TR" dirty="0"/>
              <a:t>kavramı ekseriyetle hisse senedi veya bono satın alma </a:t>
            </a:r>
            <a:r>
              <a:rPr lang="tr-TR" dirty="0" err="1"/>
              <a:t>işini</a:t>
            </a:r>
            <a:r>
              <a:rPr lang="tr-TR" dirty="0"/>
              <a:t> ifade eder. Ancak, ekonomide yatırım her zaman sermaye </a:t>
            </a:r>
            <a:r>
              <a:rPr lang="tr-TR" dirty="0" err="1"/>
              <a:t>oluşumunu</a:t>
            </a:r>
            <a:r>
              <a:rPr lang="tr-TR" dirty="0"/>
              <a:t>, yeni binalar satın almayı veya yenilerini yapmayı, ekipmanları, yolları, evler ve benzeri </a:t>
            </a:r>
            <a:r>
              <a:rPr lang="tr-TR" dirty="0" err="1"/>
              <a:t>şeyleri</a:t>
            </a:r>
            <a:r>
              <a:rPr lang="tr-TR" dirty="0"/>
              <a:t> ifade eder. Akıllı sermayeye yatırımı, </a:t>
            </a:r>
            <a:r>
              <a:rPr lang="tr-TR" dirty="0" err="1"/>
              <a:t>bugünku</a:t>
            </a:r>
            <a:r>
              <a:rPr lang="tr-TR" dirty="0"/>
              <a:t>̈ maliyetinden daha </a:t>
            </a:r>
            <a:r>
              <a:rPr lang="tr-TR" dirty="0" err="1"/>
              <a:t>çok</a:t>
            </a:r>
            <a:r>
              <a:rPr lang="tr-TR" dirty="0"/>
              <a:t>, gelecekte yarar </a:t>
            </a:r>
            <a:r>
              <a:rPr lang="tr-TR" dirty="0" err="1"/>
              <a:t>sağlar</a:t>
            </a:r>
            <a:r>
              <a:rPr lang="tr-TR" dirty="0"/>
              <a:t>. </a:t>
            </a:r>
          </a:p>
          <a:p>
            <a:pPr algn="just"/>
            <a:endParaRPr lang="tr-TR" dirty="0"/>
          </a:p>
          <a:p>
            <a:pPr algn="just"/>
            <a:r>
              <a:rPr lang="tr-TR" dirty="0"/>
              <a:t>Yaptığımız bir yatırımda risk nedir, bize ne kadar sürede geri dönmesini beklemeliyiz?</a:t>
            </a:r>
          </a:p>
          <a:p>
            <a:pPr algn="just"/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47228766"/>
      </p:ext>
    </p:extLst>
  </p:cSld>
  <p:clrMapOvr>
    <a:masterClrMapping/>
  </p:clrMapOvr>
</p:sld>
</file>

<file path=ppt/theme/theme1.xml><?xml version="1.0" encoding="utf-8"?>
<a:theme xmlns:a="http://schemas.openxmlformats.org/drawingml/2006/main" name="Çerçev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Çerçeve</Template>
  <TotalTime>244</TotalTime>
  <Words>2440</Words>
  <Application>Microsoft Macintosh PowerPoint</Application>
  <PresentationFormat>Geniş ekran</PresentationFormat>
  <Paragraphs>181</Paragraphs>
  <Slides>31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31</vt:i4>
      </vt:variant>
    </vt:vector>
  </HeadingPairs>
  <TitlesOfParts>
    <vt:vector size="34" baseType="lpstr">
      <vt:lpstr>Corbel</vt:lpstr>
      <vt:lpstr>Wingdings 2</vt:lpstr>
      <vt:lpstr>Çerçeve</vt:lpstr>
      <vt:lpstr>Yazılım Ekonomisi</vt:lpstr>
      <vt:lpstr>Ekonomi</vt:lpstr>
      <vt:lpstr>Ekonomi</vt:lpstr>
      <vt:lpstr>Fırsat Maliyeti </vt:lpstr>
      <vt:lpstr>Marjinal Maliyet</vt:lpstr>
      <vt:lpstr>Ekonominin Kapsamı</vt:lpstr>
      <vt:lpstr>Ekonomi metodu</vt:lpstr>
      <vt:lpstr>Ekonomik Problem</vt:lpstr>
      <vt:lpstr>Yatırım</vt:lpstr>
      <vt:lpstr>Ekonomik sistemler</vt:lpstr>
      <vt:lpstr>Talep, arz, piyasa dengesi</vt:lpstr>
      <vt:lpstr>Piyasa dengesi</vt:lpstr>
      <vt:lpstr>Esneklik</vt:lpstr>
      <vt:lpstr>Üretim</vt:lpstr>
      <vt:lpstr>Örnek</vt:lpstr>
      <vt:lpstr>Örnek</vt:lpstr>
      <vt:lpstr>Değer</vt:lpstr>
      <vt:lpstr>Para</vt:lpstr>
      <vt:lpstr>Pazar ve fiyat</vt:lpstr>
      <vt:lpstr>Döviz kurları</vt:lpstr>
      <vt:lpstr>Parite</vt:lpstr>
      <vt:lpstr>Milli gelir</vt:lpstr>
      <vt:lpstr>Satın alma gücü paritesi</vt:lpstr>
      <vt:lpstr>Cari denge</vt:lpstr>
      <vt:lpstr>Verimlilik</vt:lpstr>
      <vt:lpstr>Faiz</vt:lpstr>
      <vt:lpstr>Faiz hareketi</vt:lpstr>
      <vt:lpstr>ÜFE, TÜFE</vt:lpstr>
      <vt:lpstr>Katma değer, üretkenlik</vt:lpstr>
      <vt:lpstr>Kârlılık</vt:lpstr>
      <vt:lpstr>İstihdam ve işsizlik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Yazılım Ekonomisi</dc:title>
  <dc:creator>Microsoft Office Kullanıcısı</dc:creator>
  <cp:lastModifiedBy>Microsoft Office Kullanıcısı</cp:lastModifiedBy>
  <cp:revision>52</cp:revision>
  <dcterms:created xsi:type="dcterms:W3CDTF">2021-02-20T18:03:03Z</dcterms:created>
  <dcterms:modified xsi:type="dcterms:W3CDTF">2021-03-10T10:53:00Z</dcterms:modified>
</cp:coreProperties>
</file>

<file path=docProps/thumbnail.jpeg>
</file>